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8" r:id="rId1"/>
  </p:sldMasterIdLst>
  <p:sldIdLst>
    <p:sldId id="256" r:id="rId2"/>
    <p:sldId id="265" r:id="rId3"/>
    <p:sldId id="261" r:id="rId4"/>
    <p:sldId id="282" r:id="rId5"/>
    <p:sldId id="262" r:id="rId6"/>
    <p:sldId id="342" r:id="rId7"/>
    <p:sldId id="297" r:id="rId8"/>
    <p:sldId id="308" r:id="rId9"/>
    <p:sldId id="309" r:id="rId10"/>
    <p:sldId id="310" r:id="rId11"/>
    <p:sldId id="311" r:id="rId12"/>
    <p:sldId id="303" r:id="rId13"/>
    <p:sldId id="312" r:id="rId14"/>
    <p:sldId id="314" r:id="rId15"/>
    <p:sldId id="315" r:id="rId16"/>
    <p:sldId id="316" r:id="rId17"/>
    <p:sldId id="317" r:id="rId18"/>
    <p:sldId id="318" r:id="rId19"/>
    <p:sldId id="319" r:id="rId20"/>
    <p:sldId id="336" r:id="rId21"/>
    <p:sldId id="338" r:id="rId22"/>
    <p:sldId id="294" r:id="rId23"/>
    <p:sldId id="293" r:id="rId24"/>
    <p:sldId id="344" r:id="rId25"/>
    <p:sldId id="386" r:id="rId26"/>
    <p:sldId id="387" r:id="rId27"/>
    <p:sldId id="414" r:id="rId28"/>
    <p:sldId id="389" r:id="rId29"/>
    <p:sldId id="417" r:id="rId30"/>
    <p:sldId id="415" r:id="rId31"/>
    <p:sldId id="391" r:id="rId32"/>
    <p:sldId id="418" r:id="rId33"/>
    <p:sldId id="416" r:id="rId34"/>
    <p:sldId id="394" r:id="rId35"/>
    <p:sldId id="395" r:id="rId36"/>
    <p:sldId id="419" r:id="rId37"/>
    <p:sldId id="396" r:id="rId38"/>
    <p:sldId id="397" r:id="rId39"/>
    <p:sldId id="398" r:id="rId40"/>
    <p:sldId id="399" r:id="rId41"/>
    <p:sldId id="400" r:id="rId42"/>
    <p:sldId id="401" r:id="rId43"/>
    <p:sldId id="402" r:id="rId44"/>
    <p:sldId id="403" r:id="rId45"/>
    <p:sldId id="410" r:id="rId46"/>
    <p:sldId id="407" r:id="rId47"/>
    <p:sldId id="408" r:id="rId48"/>
    <p:sldId id="409" r:id="rId49"/>
    <p:sldId id="404" r:id="rId50"/>
    <p:sldId id="405" r:id="rId51"/>
    <p:sldId id="269" r:id="rId52"/>
    <p:sldId id="281" r:id="rId53"/>
    <p:sldId id="275" r:id="rId54"/>
    <p:sldId id="270" r:id="rId55"/>
    <p:sldId id="271" r:id="rId56"/>
    <p:sldId id="272" r:id="rId57"/>
    <p:sldId id="274" r:id="rId58"/>
    <p:sldId id="273" r:id="rId59"/>
    <p:sldId id="276" r:id="rId60"/>
    <p:sldId id="339" r:id="rId61"/>
    <p:sldId id="277" r:id="rId62"/>
    <p:sldId id="340" r:id="rId63"/>
    <p:sldId id="278" r:id="rId64"/>
    <p:sldId id="280" r:id="rId65"/>
    <p:sldId id="337" r:id="rId66"/>
    <p:sldId id="268" r:id="rId67"/>
    <p:sldId id="304" r:id="rId68"/>
    <p:sldId id="298" r:id="rId69"/>
    <p:sldId id="300" r:id="rId70"/>
    <p:sldId id="299" r:id="rId71"/>
    <p:sldId id="301" r:id="rId72"/>
    <p:sldId id="302" r:id="rId73"/>
    <p:sldId id="420" r:id="rId74"/>
    <p:sldId id="343" r:id="rId75"/>
    <p:sldId id="279" r:id="rId7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114" d="100"/>
          <a:sy n="114" d="100"/>
        </p:scale>
        <p:origin x="360"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A4EF80-1646-48A0-B50C-305C1C562440}" type="doc">
      <dgm:prSet loTypeId="urn:microsoft.com/office/officeart/2009/3/layout/StepUpProcess" loCatId="process" qsTypeId="urn:microsoft.com/office/officeart/2005/8/quickstyle/simple1" qsCatId="simple" csTypeId="urn:microsoft.com/office/officeart/2005/8/colors/accent1_2" csCatId="accent1"/>
      <dgm:spPr/>
      <dgm:t>
        <a:bodyPr/>
        <a:lstStyle/>
        <a:p>
          <a:endParaRPr lang="en-US"/>
        </a:p>
      </dgm:t>
    </dgm:pt>
    <dgm:pt modelId="{E746C406-1E87-459A-97EF-C9CADF7A0D06}">
      <dgm:prSet/>
      <dgm:spPr/>
      <dgm:t>
        <a:bodyPr/>
        <a:lstStyle/>
        <a:p>
          <a:r>
            <a:rPr lang="zh-CN" b="1" dirty="0"/>
            <a:t>简历</a:t>
          </a:r>
          <a:endParaRPr lang="en-US" dirty="0"/>
        </a:p>
      </dgm:t>
    </dgm:pt>
    <dgm:pt modelId="{25980FB3-9278-4941-A816-AEC0638F82A0}" type="parTrans" cxnId="{3D9FDE13-44E1-47BC-9473-C22CC30C5C79}">
      <dgm:prSet/>
      <dgm:spPr/>
      <dgm:t>
        <a:bodyPr/>
        <a:lstStyle/>
        <a:p>
          <a:endParaRPr lang="en-US"/>
        </a:p>
      </dgm:t>
    </dgm:pt>
    <dgm:pt modelId="{ADEEA6DB-0B28-4E50-9016-409EE39FDD50}" type="sibTrans" cxnId="{3D9FDE13-44E1-47BC-9473-C22CC30C5C79}">
      <dgm:prSet/>
      <dgm:spPr/>
      <dgm:t>
        <a:bodyPr/>
        <a:lstStyle/>
        <a:p>
          <a:endParaRPr lang="en-US"/>
        </a:p>
      </dgm:t>
    </dgm:pt>
    <dgm:pt modelId="{D9B63A50-DED5-4A18-8F13-6DE3E693AF08}">
      <dgm:prSet/>
      <dgm:spPr/>
      <dgm:t>
        <a:bodyPr/>
        <a:lstStyle/>
        <a:p>
          <a:r>
            <a:rPr lang="zh-CN" b="1" dirty="0"/>
            <a:t>学习</a:t>
          </a:r>
          <a:endParaRPr lang="en-US" dirty="0"/>
        </a:p>
      </dgm:t>
    </dgm:pt>
    <dgm:pt modelId="{FB8C0E43-7715-4A4C-BEB9-59B98191219C}" type="parTrans" cxnId="{6F2CCF44-3D0B-451C-ACB2-C8087E6EB9EC}">
      <dgm:prSet/>
      <dgm:spPr/>
      <dgm:t>
        <a:bodyPr/>
        <a:lstStyle/>
        <a:p>
          <a:endParaRPr lang="en-US"/>
        </a:p>
      </dgm:t>
    </dgm:pt>
    <dgm:pt modelId="{141FBED6-6651-4F41-81BD-63B3CC0F77E6}" type="sibTrans" cxnId="{6F2CCF44-3D0B-451C-ACB2-C8087E6EB9EC}">
      <dgm:prSet/>
      <dgm:spPr/>
      <dgm:t>
        <a:bodyPr/>
        <a:lstStyle/>
        <a:p>
          <a:endParaRPr lang="en-US"/>
        </a:p>
      </dgm:t>
    </dgm:pt>
    <dgm:pt modelId="{BA613B7A-77C4-4A96-A7C5-08E2D20E5FBF}">
      <dgm:prSet/>
      <dgm:spPr/>
      <dgm:t>
        <a:bodyPr/>
        <a:lstStyle/>
        <a:p>
          <a:r>
            <a:rPr lang="zh-CN" b="1" dirty="0"/>
            <a:t>简历</a:t>
          </a:r>
          <a:endParaRPr lang="en-US" dirty="0"/>
        </a:p>
      </dgm:t>
    </dgm:pt>
    <dgm:pt modelId="{A8159EAD-C190-46C7-8E1B-7F5281FC4562}" type="parTrans" cxnId="{6A8AA548-0930-43EB-8A0D-BBE5B7741A89}">
      <dgm:prSet/>
      <dgm:spPr/>
      <dgm:t>
        <a:bodyPr/>
        <a:lstStyle/>
        <a:p>
          <a:endParaRPr lang="en-US"/>
        </a:p>
      </dgm:t>
    </dgm:pt>
    <dgm:pt modelId="{540B1B57-A960-41B9-B013-43BA76D95900}" type="sibTrans" cxnId="{6A8AA548-0930-43EB-8A0D-BBE5B7741A89}">
      <dgm:prSet/>
      <dgm:spPr/>
      <dgm:t>
        <a:bodyPr/>
        <a:lstStyle/>
        <a:p>
          <a:endParaRPr lang="en-US"/>
        </a:p>
      </dgm:t>
    </dgm:pt>
    <dgm:pt modelId="{4D7DDA49-5907-4135-AB55-C24EB38127DA}">
      <dgm:prSet/>
      <dgm:spPr/>
      <dgm:t>
        <a:bodyPr/>
        <a:lstStyle/>
        <a:p>
          <a:r>
            <a:rPr lang="zh-CN" b="1"/>
            <a:t>面试</a:t>
          </a:r>
          <a:endParaRPr lang="en-US"/>
        </a:p>
      </dgm:t>
    </dgm:pt>
    <dgm:pt modelId="{28F637C5-B4FE-43BA-AAEC-571E09A6AEE5}" type="parTrans" cxnId="{98223AF5-013D-4771-99AB-61F4E9C9AC6A}">
      <dgm:prSet/>
      <dgm:spPr/>
      <dgm:t>
        <a:bodyPr/>
        <a:lstStyle/>
        <a:p>
          <a:endParaRPr lang="en-US"/>
        </a:p>
      </dgm:t>
    </dgm:pt>
    <dgm:pt modelId="{9C3D8E19-4FA1-4DD4-9059-A82BA9480E1E}" type="sibTrans" cxnId="{98223AF5-013D-4771-99AB-61F4E9C9AC6A}">
      <dgm:prSet/>
      <dgm:spPr/>
      <dgm:t>
        <a:bodyPr/>
        <a:lstStyle/>
        <a:p>
          <a:endParaRPr lang="en-US"/>
        </a:p>
      </dgm:t>
    </dgm:pt>
    <dgm:pt modelId="{FCCD93DC-75C7-4842-ACBD-F9EE556652C7}" type="pres">
      <dgm:prSet presAssocID="{D3A4EF80-1646-48A0-B50C-305C1C562440}" presName="rootnode" presStyleCnt="0">
        <dgm:presLayoutVars>
          <dgm:chMax/>
          <dgm:chPref/>
          <dgm:dir/>
          <dgm:animLvl val="lvl"/>
        </dgm:presLayoutVars>
      </dgm:prSet>
      <dgm:spPr/>
    </dgm:pt>
    <dgm:pt modelId="{89DD745E-9BDC-4851-844F-007E8DCCCC97}" type="pres">
      <dgm:prSet presAssocID="{E746C406-1E87-459A-97EF-C9CADF7A0D06}" presName="composite" presStyleCnt="0"/>
      <dgm:spPr/>
    </dgm:pt>
    <dgm:pt modelId="{75B2352C-E274-4942-A4A7-6A87686BE38A}" type="pres">
      <dgm:prSet presAssocID="{E746C406-1E87-459A-97EF-C9CADF7A0D06}" presName="LShape" presStyleLbl="alignNode1" presStyleIdx="0" presStyleCnt="7"/>
      <dgm:spPr/>
    </dgm:pt>
    <dgm:pt modelId="{B5E1BFE7-D72D-4009-B01C-38A4AE80ABF1}" type="pres">
      <dgm:prSet presAssocID="{E746C406-1E87-459A-97EF-C9CADF7A0D06}" presName="ParentText" presStyleLbl="revTx" presStyleIdx="0" presStyleCnt="4">
        <dgm:presLayoutVars>
          <dgm:chMax val="0"/>
          <dgm:chPref val="0"/>
          <dgm:bulletEnabled val="1"/>
        </dgm:presLayoutVars>
      </dgm:prSet>
      <dgm:spPr/>
    </dgm:pt>
    <dgm:pt modelId="{1FD66B5B-5909-43EC-BB92-526B0420DDC2}" type="pres">
      <dgm:prSet presAssocID="{E746C406-1E87-459A-97EF-C9CADF7A0D06}" presName="Triangle" presStyleLbl="alignNode1" presStyleIdx="1" presStyleCnt="7"/>
      <dgm:spPr/>
    </dgm:pt>
    <dgm:pt modelId="{1C60E02A-E1D3-4382-83ED-82BAE63C8B0E}" type="pres">
      <dgm:prSet presAssocID="{ADEEA6DB-0B28-4E50-9016-409EE39FDD50}" presName="sibTrans" presStyleCnt="0"/>
      <dgm:spPr/>
    </dgm:pt>
    <dgm:pt modelId="{A0332C3C-E36C-4803-811A-A296E6DFEB0C}" type="pres">
      <dgm:prSet presAssocID="{ADEEA6DB-0B28-4E50-9016-409EE39FDD50}" presName="space" presStyleCnt="0"/>
      <dgm:spPr/>
    </dgm:pt>
    <dgm:pt modelId="{2167AE54-AEE9-48D1-97D1-E36C2E6D4AD1}" type="pres">
      <dgm:prSet presAssocID="{D9B63A50-DED5-4A18-8F13-6DE3E693AF08}" presName="composite" presStyleCnt="0"/>
      <dgm:spPr/>
    </dgm:pt>
    <dgm:pt modelId="{5D19A999-EF27-4246-8B0B-A86F385424D8}" type="pres">
      <dgm:prSet presAssocID="{D9B63A50-DED5-4A18-8F13-6DE3E693AF08}" presName="LShape" presStyleLbl="alignNode1" presStyleIdx="2" presStyleCnt="7"/>
      <dgm:spPr/>
    </dgm:pt>
    <dgm:pt modelId="{63C9B833-8EBE-46F9-8845-6254CA9E6F9E}" type="pres">
      <dgm:prSet presAssocID="{D9B63A50-DED5-4A18-8F13-6DE3E693AF08}" presName="ParentText" presStyleLbl="revTx" presStyleIdx="1" presStyleCnt="4">
        <dgm:presLayoutVars>
          <dgm:chMax val="0"/>
          <dgm:chPref val="0"/>
          <dgm:bulletEnabled val="1"/>
        </dgm:presLayoutVars>
      </dgm:prSet>
      <dgm:spPr/>
    </dgm:pt>
    <dgm:pt modelId="{29D0E802-18D1-4923-9F7D-5C0B64874A88}" type="pres">
      <dgm:prSet presAssocID="{D9B63A50-DED5-4A18-8F13-6DE3E693AF08}" presName="Triangle" presStyleLbl="alignNode1" presStyleIdx="3" presStyleCnt="7"/>
      <dgm:spPr/>
    </dgm:pt>
    <dgm:pt modelId="{632AE8A5-CBFE-46A0-A09B-3811B7797B4E}" type="pres">
      <dgm:prSet presAssocID="{141FBED6-6651-4F41-81BD-63B3CC0F77E6}" presName="sibTrans" presStyleCnt="0"/>
      <dgm:spPr/>
    </dgm:pt>
    <dgm:pt modelId="{561810B3-8796-490F-A19D-133C9E722C74}" type="pres">
      <dgm:prSet presAssocID="{141FBED6-6651-4F41-81BD-63B3CC0F77E6}" presName="space" presStyleCnt="0"/>
      <dgm:spPr/>
    </dgm:pt>
    <dgm:pt modelId="{4FFEACB4-7C51-46E7-930F-C90DBD6D4D6C}" type="pres">
      <dgm:prSet presAssocID="{BA613B7A-77C4-4A96-A7C5-08E2D20E5FBF}" presName="composite" presStyleCnt="0"/>
      <dgm:spPr/>
    </dgm:pt>
    <dgm:pt modelId="{93DBCDCD-6A20-4B5B-9F93-07DACC6324E2}" type="pres">
      <dgm:prSet presAssocID="{BA613B7A-77C4-4A96-A7C5-08E2D20E5FBF}" presName="LShape" presStyleLbl="alignNode1" presStyleIdx="4" presStyleCnt="7"/>
      <dgm:spPr/>
    </dgm:pt>
    <dgm:pt modelId="{45763CAD-FB6D-43B2-8676-B092D15A75C7}" type="pres">
      <dgm:prSet presAssocID="{BA613B7A-77C4-4A96-A7C5-08E2D20E5FBF}" presName="ParentText" presStyleLbl="revTx" presStyleIdx="2" presStyleCnt="4">
        <dgm:presLayoutVars>
          <dgm:chMax val="0"/>
          <dgm:chPref val="0"/>
          <dgm:bulletEnabled val="1"/>
        </dgm:presLayoutVars>
      </dgm:prSet>
      <dgm:spPr/>
    </dgm:pt>
    <dgm:pt modelId="{F93C06B7-6026-4D77-ACCD-C09B2D7C584D}" type="pres">
      <dgm:prSet presAssocID="{BA613B7A-77C4-4A96-A7C5-08E2D20E5FBF}" presName="Triangle" presStyleLbl="alignNode1" presStyleIdx="5" presStyleCnt="7"/>
      <dgm:spPr/>
    </dgm:pt>
    <dgm:pt modelId="{02541FE2-1333-432C-AEEB-3316563E5376}" type="pres">
      <dgm:prSet presAssocID="{540B1B57-A960-41B9-B013-43BA76D95900}" presName="sibTrans" presStyleCnt="0"/>
      <dgm:spPr/>
    </dgm:pt>
    <dgm:pt modelId="{84A7E72C-2167-4E62-9084-81C6B463DE32}" type="pres">
      <dgm:prSet presAssocID="{540B1B57-A960-41B9-B013-43BA76D95900}" presName="space" presStyleCnt="0"/>
      <dgm:spPr/>
    </dgm:pt>
    <dgm:pt modelId="{FBADEF16-37C6-4BC7-AA09-C3B9F0AC8214}" type="pres">
      <dgm:prSet presAssocID="{4D7DDA49-5907-4135-AB55-C24EB38127DA}" presName="composite" presStyleCnt="0"/>
      <dgm:spPr/>
    </dgm:pt>
    <dgm:pt modelId="{696C2921-368D-4F25-B3DA-DCB3E8BAFEA1}" type="pres">
      <dgm:prSet presAssocID="{4D7DDA49-5907-4135-AB55-C24EB38127DA}" presName="LShape" presStyleLbl="alignNode1" presStyleIdx="6" presStyleCnt="7"/>
      <dgm:spPr/>
    </dgm:pt>
    <dgm:pt modelId="{D1B64C5D-6D9F-48FA-94B9-5E64ED5C2D68}" type="pres">
      <dgm:prSet presAssocID="{4D7DDA49-5907-4135-AB55-C24EB38127DA}" presName="ParentText" presStyleLbl="revTx" presStyleIdx="3" presStyleCnt="4">
        <dgm:presLayoutVars>
          <dgm:chMax val="0"/>
          <dgm:chPref val="0"/>
          <dgm:bulletEnabled val="1"/>
        </dgm:presLayoutVars>
      </dgm:prSet>
      <dgm:spPr/>
    </dgm:pt>
  </dgm:ptLst>
  <dgm:cxnLst>
    <dgm:cxn modelId="{19EB1613-32F7-4872-801B-29620F38E73B}" type="presOf" srcId="{D3A4EF80-1646-48A0-B50C-305C1C562440}" destId="{FCCD93DC-75C7-4842-ACBD-F9EE556652C7}" srcOrd="0" destOrd="0" presId="urn:microsoft.com/office/officeart/2009/3/layout/StepUpProcess"/>
    <dgm:cxn modelId="{3D9FDE13-44E1-47BC-9473-C22CC30C5C79}" srcId="{D3A4EF80-1646-48A0-B50C-305C1C562440}" destId="{E746C406-1E87-459A-97EF-C9CADF7A0D06}" srcOrd="0" destOrd="0" parTransId="{25980FB3-9278-4941-A816-AEC0638F82A0}" sibTransId="{ADEEA6DB-0B28-4E50-9016-409EE39FDD50}"/>
    <dgm:cxn modelId="{E809122E-7984-4594-8961-93BD7C78E994}" type="presOf" srcId="{D9B63A50-DED5-4A18-8F13-6DE3E693AF08}" destId="{63C9B833-8EBE-46F9-8845-6254CA9E6F9E}" srcOrd="0" destOrd="0" presId="urn:microsoft.com/office/officeart/2009/3/layout/StepUpProcess"/>
    <dgm:cxn modelId="{6F2CCF44-3D0B-451C-ACB2-C8087E6EB9EC}" srcId="{D3A4EF80-1646-48A0-B50C-305C1C562440}" destId="{D9B63A50-DED5-4A18-8F13-6DE3E693AF08}" srcOrd="1" destOrd="0" parTransId="{FB8C0E43-7715-4A4C-BEB9-59B98191219C}" sibTransId="{141FBED6-6651-4F41-81BD-63B3CC0F77E6}"/>
    <dgm:cxn modelId="{6A8AA548-0930-43EB-8A0D-BBE5B7741A89}" srcId="{D3A4EF80-1646-48A0-B50C-305C1C562440}" destId="{BA613B7A-77C4-4A96-A7C5-08E2D20E5FBF}" srcOrd="2" destOrd="0" parTransId="{A8159EAD-C190-46C7-8E1B-7F5281FC4562}" sibTransId="{540B1B57-A960-41B9-B013-43BA76D95900}"/>
    <dgm:cxn modelId="{4CE5E599-F0B7-427E-8233-7054AD8BDF6B}" type="presOf" srcId="{4D7DDA49-5907-4135-AB55-C24EB38127DA}" destId="{D1B64C5D-6D9F-48FA-94B9-5E64ED5C2D68}" srcOrd="0" destOrd="0" presId="urn:microsoft.com/office/officeart/2009/3/layout/StepUpProcess"/>
    <dgm:cxn modelId="{880D63A6-0F59-48F6-B351-3297A345B45D}" type="presOf" srcId="{BA613B7A-77C4-4A96-A7C5-08E2D20E5FBF}" destId="{45763CAD-FB6D-43B2-8676-B092D15A75C7}" srcOrd="0" destOrd="0" presId="urn:microsoft.com/office/officeart/2009/3/layout/StepUpProcess"/>
    <dgm:cxn modelId="{E2DDE2BC-3C17-4161-8AAF-4FB657440F01}" type="presOf" srcId="{E746C406-1E87-459A-97EF-C9CADF7A0D06}" destId="{B5E1BFE7-D72D-4009-B01C-38A4AE80ABF1}" srcOrd="0" destOrd="0" presId="urn:microsoft.com/office/officeart/2009/3/layout/StepUpProcess"/>
    <dgm:cxn modelId="{98223AF5-013D-4771-99AB-61F4E9C9AC6A}" srcId="{D3A4EF80-1646-48A0-B50C-305C1C562440}" destId="{4D7DDA49-5907-4135-AB55-C24EB38127DA}" srcOrd="3" destOrd="0" parTransId="{28F637C5-B4FE-43BA-AAEC-571E09A6AEE5}" sibTransId="{9C3D8E19-4FA1-4DD4-9059-A82BA9480E1E}"/>
    <dgm:cxn modelId="{54CFB11B-98C9-4A35-AD9D-489A9694A8B1}" type="presParOf" srcId="{FCCD93DC-75C7-4842-ACBD-F9EE556652C7}" destId="{89DD745E-9BDC-4851-844F-007E8DCCCC97}" srcOrd="0" destOrd="0" presId="urn:microsoft.com/office/officeart/2009/3/layout/StepUpProcess"/>
    <dgm:cxn modelId="{1C04AE44-B548-427C-BBF4-456FAF7947D2}" type="presParOf" srcId="{89DD745E-9BDC-4851-844F-007E8DCCCC97}" destId="{75B2352C-E274-4942-A4A7-6A87686BE38A}" srcOrd="0" destOrd="0" presId="urn:microsoft.com/office/officeart/2009/3/layout/StepUpProcess"/>
    <dgm:cxn modelId="{C5BA5C77-42C5-4774-90E1-4E89E2169FEA}" type="presParOf" srcId="{89DD745E-9BDC-4851-844F-007E8DCCCC97}" destId="{B5E1BFE7-D72D-4009-B01C-38A4AE80ABF1}" srcOrd="1" destOrd="0" presId="urn:microsoft.com/office/officeart/2009/3/layout/StepUpProcess"/>
    <dgm:cxn modelId="{865D0DD4-185F-420D-9EA2-860DF976F10F}" type="presParOf" srcId="{89DD745E-9BDC-4851-844F-007E8DCCCC97}" destId="{1FD66B5B-5909-43EC-BB92-526B0420DDC2}" srcOrd="2" destOrd="0" presId="urn:microsoft.com/office/officeart/2009/3/layout/StepUpProcess"/>
    <dgm:cxn modelId="{7F3ECC6B-0DED-43D6-A735-4FBB58050D7E}" type="presParOf" srcId="{FCCD93DC-75C7-4842-ACBD-F9EE556652C7}" destId="{1C60E02A-E1D3-4382-83ED-82BAE63C8B0E}" srcOrd="1" destOrd="0" presId="urn:microsoft.com/office/officeart/2009/3/layout/StepUpProcess"/>
    <dgm:cxn modelId="{4B52C6DF-64B2-4FA2-AD62-E96F9D3F72E6}" type="presParOf" srcId="{1C60E02A-E1D3-4382-83ED-82BAE63C8B0E}" destId="{A0332C3C-E36C-4803-811A-A296E6DFEB0C}" srcOrd="0" destOrd="0" presId="urn:microsoft.com/office/officeart/2009/3/layout/StepUpProcess"/>
    <dgm:cxn modelId="{0AB32C68-26EB-4ED9-BA4B-8DDC110F14E7}" type="presParOf" srcId="{FCCD93DC-75C7-4842-ACBD-F9EE556652C7}" destId="{2167AE54-AEE9-48D1-97D1-E36C2E6D4AD1}" srcOrd="2" destOrd="0" presId="urn:microsoft.com/office/officeart/2009/3/layout/StepUpProcess"/>
    <dgm:cxn modelId="{BA428D88-C5E1-420A-B326-65C55D4C1472}" type="presParOf" srcId="{2167AE54-AEE9-48D1-97D1-E36C2E6D4AD1}" destId="{5D19A999-EF27-4246-8B0B-A86F385424D8}" srcOrd="0" destOrd="0" presId="urn:microsoft.com/office/officeart/2009/3/layout/StepUpProcess"/>
    <dgm:cxn modelId="{16561614-5F40-4E7F-B6CF-304C61ED6443}" type="presParOf" srcId="{2167AE54-AEE9-48D1-97D1-E36C2E6D4AD1}" destId="{63C9B833-8EBE-46F9-8845-6254CA9E6F9E}" srcOrd="1" destOrd="0" presId="urn:microsoft.com/office/officeart/2009/3/layout/StepUpProcess"/>
    <dgm:cxn modelId="{FBE465E5-3C23-4E46-A7A3-7AAD6C6557BF}" type="presParOf" srcId="{2167AE54-AEE9-48D1-97D1-E36C2E6D4AD1}" destId="{29D0E802-18D1-4923-9F7D-5C0B64874A88}" srcOrd="2" destOrd="0" presId="urn:microsoft.com/office/officeart/2009/3/layout/StepUpProcess"/>
    <dgm:cxn modelId="{E514155B-B31C-4033-A900-FFD5A41DE12B}" type="presParOf" srcId="{FCCD93DC-75C7-4842-ACBD-F9EE556652C7}" destId="{632AE8A5-CBFE-46A0-A09B-3811B7797B4E}" srcOrd="3" destOrd="0" presId="urn:microsoft.com/office/officeart/2009/3/layout/StepUpProcess"/>
    <dgm:cxn modelId="{E760FA34-BDFA-4729-8AA8-A22EF265DE31}" type="presParOf" srcId="{632AE8A5-CBFE-46A0-A09B-3811B7797B4E}" destId="{561810B3-8796-490F-A19D-133C9E722C74}" srcOrd="0" destOrd="0" presId="urn:microsoft.com/office/officeart/2009/3/layout/StepUpProcess"/>
    <dgm:cxn modelId="{97223738-8E4E-4DA4-B353-27223528B0B3}" type="presParOf" srcId="{FCCD93DC-75C7-4842-ACBD-F9EE556652C7}" destId="{4FFEACB4-7C51-46E7-930F-C90DBD6D4D6C}" srcOrd="4" destOrd="0" presId="urn:microsoft.com/office/officeart/2009/3/layout/StepUpProcess"/>
    <dgm:cxn modelId="{2E74F05D-C95A-4D0F-910A-1EC98161DE27}" type="presParOf" srcId="{4FFEACB4-7C51-46E7-930F-C90DBD6D4D6C}" destId="{93DBCDCD-6A20-4B5B-9F93-07DACC6324E2}" srcOrd="0" destOrd="0" presId="urn:microsoft.com/office/officeart/2009/3/layout/StepUpProcess"/>
    <dgm:cxn modelId="{89DD7657-EAF1-4D27-9838-3C24CEC78F1E}" type="presParOf" srcId="{4FFEACB4-7C51-46E7-930F-C90DBD6D4D6C}" destId="{45763CAD-FB6D-43B2-8676-B092D15A75C7}" srcOrd="1" destOrd="0" presId="urn:microsoft.com/office/officeart/2009/3/layout/StepUpProcess"/>
    <dgm:cxn modelId="{7B280CD4-C240-47E9-86A4-C9ADC849F4F0}" type="presParOf" srcId="{4FFEACB4-7C51-46E7-930F-C90DBD6D4D6C}" destId="{F93C06B7-6026-4D77-ACCD-C09B2D7C584D}" srcOrd="2" destOrd="0" presId="urn:microsoft.com/office/officeart/2009/3/layout/StepUpProcess"/>
    <dgm:cxn modelId="{CAC3764D-0570-4F78-8470-0FDEDB7190BD}" type="presParOf" srcId="{FCCD93DC-75C7-4842-ACBD-F9EE556652C7}" destId="{02541FE2-1333-432C-AEEB-3316563E5376}" srcOrd="5" destOrd="0" presId="urn:microsoft.com/office/officeart/2009/3/layout/StepUpProcess"/>
    <dgm:cxn modelId="{0EA4D6FB-B33C-4F60-A9FA-3608899D6916}" type="presParOf" srcId="{02541FE2-1333-432C-AEEB-3316563E5376}" destId="{84A7E72C-2167-4E62-9084-81C6B463DE32}" srcOrd="0" destOrd="0" presId="urn:microsoft.com/office/officeart/2009/3/layout/StepUpProcess"/>
    <dgm:cxn modelId="{162F3D30-1DB1-4BFD-8DCD-528916122F54}" type="presParOf" srcId="{FCCD93DC-75C7-4842-ACBD-F9EE556652C7}" destId="{FBADEF16-37C6-4BC7-AA09-C3B9F0AC8214}" srcOrd="6" destOrd="0" presId="urn:microsoft.com/office/officeart/2009/3/layout/StepUpProcess"/>
    <dgm:cxn modelId="{C390C79D-D0C7-4AF3-B927-80B3EE609151}" type="presParOf" srcId="{FBADEF16-37C6-4BC7-AA09-C3B9F0AC8214}" destId="{696C2921-368D-4F25-B3DA-DCB3E8BAFEA1}" srcOrd="0" destOrd="0" presId="urn:microsoft.com/office/officeart/2009/3/layout/StepUpProcess"/>
    <dgm:cxn modelId="{27258933-25EF-472D-B98F-C99569A0BCD3}" type="presParOf" srcId="{FBADEF16-37C6-4BC7-AA09-C3B9F0AC8214}" destId="{D1B64C5D-6D9F-48FA-94B9-5E64ED5C2D68}"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9EB008-443E-454D-9E70-374F306A02E2}"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7CF837AC-0C83-467D-BE3C-EC22129919D5}">
      <dgm:prSet/>
      <dgm:spPr/>
      <dgm:t>
        <a:bodyPr/>
        <a:lstStyle/>
        <a:p>
          <a:r>
            <a:rPr lang="en-US" b="0" dirty="0"/>
            <a:t>Business process/</a:t>
          </a:r>
          <a:r>
            <a:rPr lang="zh-CN" b="0" dirty="0"/>
            <a:t>业务流程</a:t>
          </a:r>
          <a:endParaRPr lang="en-US" dirty="0"/>
        </a:p>
      </dgm:t>
    </dgm:pt>
    <dgm:pt modelId="{DD4B6F63-F9CA-47A1-B964-1FE638C7F656}" type="parTrans" cxnId="{CBCE197F-E2B9-4C21-95E6-D4D556AE21F4}">
      <dgm:prSet/>
      <dgm:spPr/>
      <dgm:t>
        <a:bodyPr/>
        <a:lstStyle/>
        <a:p>
          <a:endParaRPr lang="en-US"/>
        </a:p>
      </dgm:t>
    </dgm:pt>
    <dgm:pt modelId="{81314BEC-5B3B-456B-995D-AC4C36F86D20}" type="sibTrans" cxnId="{CBCE197F-E2B9-4C21-95E6-D4D556AE21F4}">
      <dgm:prSet/>
      <dgm:spPr/>
      <dgm:t>
        <a:bodyPr/>
        <a:lstStyle/>
        <a:p>
          <a:endParaRPr lang="en-US"/>
        </a:p>
      </dgm:t>
    </dgm:pt>
    <dgm:pt modelId="{A14F73E1-A912-49DC-8E0B-9743EC40EF50}">
      <dgm:prSet/>
      <dgm:spPr/>
      <dgm:t>
        <a:bodyPr/>
        <a:lstStyle/>
        <a:p>
          <a:r>
            <a:rPr lang="en-US" dirty="0"/>
            <a:t>Identify/understand business goals/problems/opportunities</a:t>
          </a:r>
        </a:p>
      </dgm:t>
    </dgm:pt>
    <dgm:pt modelId="{A079DD48-F3D4-4185-B0A3-3C6399B2510E}" type="parTrans" cxnId="{18421920-E152-4B18-85F6-1DC20E45B5C8}">
      <dgm:prSet/>
      <dgm:spPr/>
      <dgm:t>
        <a:bodyPr/>
        <a:lstStyle/>
        <a:p>
          <a:endParaRPr lang="en-US"/>
        </a:p>
      </dgm:t>
    </dgm:pt>
    <dgm:pt modelId="{A340C59E-72F3-46E7-8C4D-4C5E9CE874C5}" type="sibTrans" cxnId="{18421920-E152-4B18-85F6-1DC20E45B5C8}">
      <dgm:prSet/>
      <dgm:spPr/>
      <dgm:t>
        <a:bodyPr/>
        <a:lstStyle/>
        <a:p>
          <a:endParaRPr lang="en-US"/>
        </a:p>
      </dgm:t>
    </dgm:pt>
    <dgm:pt modelId="{1CFC3EEF-C1B9-41AC-87C3-8996AE5106D4}">
      <dgm:prSet/>
      <dgm:spPr/>
      <dgm:t>
        <a:bodyPr/>
        <a:lstStyle/>
        <a:p>
          <a:r>
            <a:rPr lang="en-US" b="0" dirty="0"/>
            <a:t>Project process/</a:t>
          </a:r>
          <a:r>
            <a:rPr lang="zh-CN" b="0" dirty="0"/>
            <a:t>项目流程</a:t>
          </a:r>
          <a:endParaRPr lang="en-US" dirty="0"/>
        </a:p>
      </dgm:t>
    </dgm:pt>
    <dgm:pt modelId="{405029B5-089B-4F06-853D-E6917BA59BBD}" type="parTrans" cxnId="{A218EACB-3C1C-4A93-9F8A-557B4C65FF89}">
      <dgm:prSet/>
      <dgm:spPr/>
      <dgm:t>
        <a:bodyPr/>
        <a:lstStyle/>
        <a:p>
          <a:endParaRPr lang="en-US"/>
        </a:p>
      </dgm:t>
    </dgm:pt>
    <dgm:pt modelId="{DC14946E-B018-4205-944A-EBA220FAB728}" type="sibTrans" cxnId="{A218EACB-3C1C-4A93-9F8A-557B4C65FF89}">
      <dgm:prSet/>
      <dgm:spPr/>
      <dgm:t>
        <a:bodyPr/>
        <a:lstStyle/>
        <a:p>
          <a:endParaRPr lang="en-US"/>
        </a:p>
      </dgm:t>
    </dgm:pt>
    <dgm:pt modelId="{1CB3F595-5E50-4F33-B1A3-5D4EB5C86B34}">
      <dgm:prSet/>
      <dgm:spPr/>
      <dgm:t>
        <a:bodyPr/>
        <a:lstStyle/>
        <a:p>
          <a:r>
            <a:rPr lang="en-US" altLang="zh-CN" dirty="0">
              <a:solidFill>
                <a:schemeClr val="bg1"/>
              </a:solidFill>
            </a:rPr>
            <a:t>Identify &amp; meet with stakeholders</a:t>
          </a:r>
          <a:endParaRPr lang="en-US" dirty="0">
            <a:solidFill>
              <a:schemeClr val="bg1"/>
            </a:solidFill>
          </a:endParaRPr>
        </a:p>
      </dgm:t>
    </dgm:pt>
    <dgm:pt modelId="{0B118926-AD31-40A7-96D8-DDE54EBAA01A}" type="parTrans" cxnId="{788BA0FA-B07C-4864-923C-D85733772083}">
      <dgm:prSet/>
      <dgm:spPr/>
      <dgm:t>
        <a:bodyPr/>
        <a:lstStyle/>
        <a:p>
          <a:endParaRPr lang="en-US"/>
        </a:p>
      </dgm:t>
    </dgm:pt>
    <dgm:pt modelId="{517746EE-EE96-4A47-8992-72BFABEB9298}" type="sibTrans" cxnId="{788BA0FA-B07C-4864-923C-D85733772083}">
      <dgm:prSet/>
      <dgm:spPr/>
      <dgm:t>
        <a:bodyPr/>
        <a:lstStyle/>
        <a:p>
          <a:endParaRPr lang="en-US"/>
        </a:p>
      </dgm:t>
    </dgm:pt>
    <dgm:pt modelId="{806B8D66-9384-4C9B-B9FD-AD9CDDA80073}">
      <dgm:prSet/>
      <dgm:spPr/>
      <dgm:t>
        <a:bodyPr/>
        <a:lstStyle/>
        <a:p>
          <a:r>
            <a:rPr lang="en-US" b="0" dirty="0"/>
            <a:t>Data process/</a:t>
          </a:r>
          <a:r>
            <a:rPr lang="zh-CN" b="0" dirty="0"/>
            <a:t>数据流程</a:t>
          </a:r>
          <a:endParaRPr lang="en-US" dirty="0"/>
        </a:p>
      </dgm:t>
    </dgm:pt>
    <dgm:pt modelId="{33827A12-32DC-495E-8812-74D86EFA7FC6}" type="parTrans" cxnId="{F3335042-5925-436C-B9B9-C92E1F505A19}">
      <dgm:prSet/>
      <dgm:spPr/>
      <dgm:t>
        <a:bodyPr/>
        <a:lstStyle/>
        <a:p>
          <a:endParaRPr lang="en-US"/>
        </a:p>
      </dgm:t>
    </dgm:pt>
    <dgm:pt modelId="{01292F60-C78F-4AAB-8334-D28BF58613A2}" type="sibTrans" cxnId="{F3335042-5925-436C-B9B9-C92E1F505A19}">
      <dgm:prSet/>
      <dgm:spPr/>
      <dgm:t>
        <a:bodyPr/>
        <a:lstStyle/>
        <a:p>
          <a:endParaRPr lang="en-US"/>
        </a:p>
      </dgm:t>
    </dgm:pt>
    <dgm:pt modelId="{DB56934C-8B63-4F55-9E1F-125A3B09C35C}">
      <dgm:prSet/>
      <dgm:spPr/>
      <dgm:t>
        <a:bodyPr/>
        <a:lstStyle/>
        <a:p>
          <a:r>
            <a:rPr lang="en-US" dirty="0"/>
            <a:t>Data collection</a:t>
          </a:r>
        </a:p>
      </dgm:t>
    </dgm:pt>
    <dgm:pt modelId="{EECA11FE-BACD-4782-AF26-4D9BD421DC8B}" type="parTrans" cxnId="{971B3A91-6C30-42E1-8EF3-1BB2B81AE1CB}">
      <dgm:prSet/>
      <dgm:spPr/>
      <dgm:t>
        <a:bodyPr/>
        <a:lstStyle/>
        <a:p>
          <a:endParaRPr lang="en-US"/>
        </a:p>
      </dgm:t>
    </dgm:pt>
    <dgm:pt modelId="{7692BDA4-6CF7-46B6-A612-C57FE5B7C720}" type="sibTrans" cxnId="{971B3A91-6C30-42E1-8EF3-1BB2B81AE1CB}">
      <dgm:prSet/>
      <dgm:spPr/>
      <dgm:t>
        <a:bodyPr/>
        <a:lstStyle/>
        <a:p>
          <a:endParaRPr lang="en-US"/>
        </a:p>
      </dgm:t>
    </dgm:pt>
    <dgm:pt modelId="{1BF537E1-7B61-4A12-A518-7F0C0605F5AF}">
      <dgm:prSet/>
      <dgm:spPr/>
      <dgm:t>
        <a:bodyPr/>
        <a:lstStyle/>
        <a:p>
          <a:r>
            <a:rPr lang="en-US" dirty="0"/>
            <a:t>Data preparation</a:t>
          </a:r>
        </a:p>
      </dgm:t>
    </dgm:pt>
    <dgm:pt modelId="{C64FECE5-3489-4867-A650-381697A3681F}" type="parTrans" cxnId="{713B1A46-69D6-4007-8B65-D6268EA48E62}">
      <dgm:prSet/>
      <dgm:spPr/>
      <dgm:t>
        <a:bodyPr/>
        <a:lstStyle/>
        <a:p>
          <a:endParaRPr lang="en-US"/>
        </a:p>
      </dgm:t>
    </dgm:pt>
    <dgm:pt modelId="{B2508720-3002-4FBC-A224-0F26B4911AA2}" type="sibTrans" cxnId="{713B1A46-69D6-4007-8B65-D6268EA48E62}">
      <dgm:prSet/>
      <dgm:spPr/>
      <dgm:t>
        <a:bodyPr/>
        <a:lstStyle/>
        <a:p>
          <a:endParaRPr lang="en-US"/>
        </a:p>
      </dgm:t>
    </dgm:pt>
    <dgm:pt modelId="{7D6BF10C-2AE3-4726-8863-885AE40799F8}">
      <dgm:prSet/>
      <dgm:spPr/>
      <dgm:t>
        <a:bodyPr/>
        <a:lstStyle/>
        <a:p>
          <a:r>
            <a:rPr lang="en-US" dirty="0"/>
            <a:t>Data Analysis</a:t>
          </a:r>
        </a:p>
      </dgm:t>
    </dgm:pt>
    <dgm:pt modelId="{1D537E9B-A981-468A-8509-4B4EE2C5BD2C}" type="parTrans" cxnId="{C99538E9-AE8D-4C20-94DA-1393266CB9BA}">
      <dgm:prSet/>
      <dgm:spPr/>
      <dgm:t>
        <a:bodyPr/>
        <a:lstStyle/>
        <a:p>
          <a:endParaRPr lang="en-US"/>
        </a:p>
      </dgm:t>
    </dgm:pt>
    <dgm:pt modelId="{0F940BC8-B331-4E3D-9BFD-935F8D9C884D}" type="sibTrans" cxnId="{C99538E9-AE8D-4C20-94DA-1393266CB9BA}">
      <dgm:prSet/>
      <dgm:spPr/>
      <dgm:t>
        <a:bodyPr/>
        <a:lstStyle/>
        <a:p>
          <a:endParaRPr lang="en-US"/>
        </a:p>
      </dgm:t>
    </dgm:pt>
    <dgm:pt modelId="{89D4B5DB-9058-426F-810A-1727717E9354}">
      <dgm:prSet/>
      <dgm:spPr/>
      <dgm:t>
        <a:bodyPr/>
        <a:lstStyle/>
        <a:p>
          <a:r>
            <a:rPr lang="en-US" dirty="0"/>
            <a:t>Data visualization/reporting </a:t>
          </a:r>
        </a:p>
      </dgm:t>
    </dgm:pt>
    <dgm:pt modelId="{8F50A965-1D1B-4170-8CA2-E6000862C636}" type="parTrans" cxnId="{DD129D98-4847-468E-B486-E4C83AF42A85}">
      <dgm:prSet/>
      <dgm:spPr/>
      <dgm:t>
        <a:bodyPr/>
        <a:lstStyle/>
        <a:p>
          <a:endParaRPr lang="en-US"/>
        </a:p>
      </dgm:t>
    </dgm:pt>
    <dgm:pt modelId="{0E5262E9-1B3C-4130-B699-310C71BA49A9}" type="sibTrans" cxnId="{DD129D98-4847-468E-B486-E4C83AF42A85}">
      <dgm:prSet/>
      <dgm:spPr/>
      <dgm:t>
        <a:bodyPr/>
        <a:lstStyle/>
        <a:p>
          <a:endParaRPr lang="en-US"/>
        </a:p>
      </dgm:t>
    </dgm:pt>
    <dgm:pt modelId="{09C94830-9639-491E-BEF7-40543CF3D127}">
      <dgm:prSet/>
      <dgm:spPr/>
      <dgm:t>
        <a:bodyPr/>
        <a:lstStyle/>
        <a:p>
          <a:r>
            <a:rPr lang="en-US" dirty="0"/>
            <a:t>Data productization</a:t>
          </a:r>
        </a:p>
      </dgm:t>
    </dgm:pt>
    <dgm:pt modelId="{E9F9968B-5679-47BD-88BF-E11073B3D999}" type="parTrans" cxnId="{BCCBEC92-40A4-4598-8F7E-DBA29A76C0F5}">
      <dgm:prSet/>
      <dgm:spPr/>
      <dgm:t>
        <a:bodyPr/>
        <a:lstStyle/>
        <a:p>
          <a:endParaRPr lang="en-US"/>
        </a:p>
      </dgm:t>
    </dgm:pt>
    <dgm:pt modelId="{0036EEE5-A367-4D67-8E1F-1C2BE60D412B}" type="sibTrans" cxnId="{BCCBEC92-40A4-4598-8F7E-DBA29A76C0F5}">
      <dgm:prSet/>
      <dgm:spPr/>
      <dgm:t>
        <a:bodyPr/>
        <a:lstStyle/>
        <a:p>
          <a:endParaRPr lang="en-US"/>
        </a:p>
      </dgm:t>
    </dgm:pt>
    <dgm:pt modelId="{AAB223B3-FD2A-472A-A0D8-8E59CE4C2D15}">
      <dgm:prSet/>
      <dgm:spPr/>
      <dgm:t>
        <a:bodyPr/>
        <a:lstStyle/>
        <a:p>
          <a:r>
            <a:rPr lang="en-US" dirty="0"/>
            <a:t>Present solution/story telling</a:t>
          </a:r>
        </a:p>
      </dgm:t>
    </dgm:pt>
    <dgm:pt modelId="{8BC33AF0-F438-4772-951E-6962A3BBA295}" type="parTrans" cxnId="{B19C2B36-07A9-47C5-94E1-AD7992D8B041}">
      <dgm:prSet/>
      <dgm:spPr/>
      <dgm:t>
        <a:bodyPr/>
        <a:lstStyle/>
        <a:p>
          <a:endParaRPr lang="en-US"/>
        </a:p>
      </dgm:t>
    </dgm:pt>
    <dgm:pt modelId="{9942774A-04BF-4311-9803-DF7019952239}" type="sibTrans" cxnId="{B19C2B36-07A9-47C5-94E1-AD7992D8B041}">
      <dgm:prSet/>
      <dgm:spPr/>
      <dgm:t>
        <a:bodyPr/>
        <a:lstStyle/>
        <a:p>
          <a:endParaRPr lang="en-US"/>
        </a:p>
      </dgm:t>
    </dgm:pt>
    <dgm:pt modelId="{43E13A8D-2FCA-4500-8E65-FD5AFF4A662A}">
      <dgm:prSet/>
      <dgm:spPr/>
      <dgm:t>
        <a:bodyPr/>
        <a:lstStyle/>
        <a:p>
          <a:r>
            <a:rPr lang="en-US" altLang="zh-CN">
              <a:solidFill>
                <a:schemeClr val="bg1"/>
              </a:solidFill>
            </a:rPr>
            <a:t>Set &amp; prioritize goals</a:t>
          </a:r>
          <a:endParaRPr lang="en-US" altLang="zh-CN" dirty="0">
            <a:solidFill>
              <a:schemeClr val="bg1"/>
            </a:solidFill>
          </a:endParaRPr>
        </a:p>
      </dgm:t>
    </dgm:pt>
    <dgm:pt modelId="{CD8C2AE8-42ED-4279-B4B4-5D5C9576037F}" type="parTrans" cxnId="{E1D7D0F3-0A0D-4318-8790-A865BB6D0F9B}">
      <dgm:prSet/>
      <dgm:spPr/>
      <dgm:t>
        <a:bodyPr/>
        <a:lstStyle/>
        <a:p>
          <a:endParaRPr lang="en-US"/>
        </a:p>
      </dgm:t>
    </dgm:pt>
    <dgm:pt modelId="{DC2CEB1D-CE63-452D-9D77-AC7BCD232CCD}" type="sibTrans" cxnId="{E1D7D0F3-0A0D-4318-8790-A865BB6D0F9B}">
      <dgm:prSet/>
      <dgm:spPr/>
      <dgm:t>
        <a:bodyPr/>
        <a:lstStyle/>
        <a:p>
          <a:endParaRPr lang="en-US"/>
        </a:p>
      </dgm:t>
    </dgm:pt>
    <dgm:pt modelId="{3F3EC3BC-D157-4180-975D-E39CF759FB1A}">
      <dgm:prSet/>
      <dgm:spPr/>
      <dgm:t>
        <a:bodyPr/>
        <a:lstStyle/>
        <a:p>
          <a:r>
            <a:rPr lang="en-US" altLang="zh-CN">
              <a:solidFill>
                <a:schemeClr val="bg1"/>
              </a:solidFill>
            </a:rPr>
            <a:t>Collect business requirements</a:t>
          </a:r>
          <a:endParaRPr lang="en-US" altLang="zh-CN" dirty="0">
            <a:solidFill>
              <a:schemeClr val="bg1"/>
            </a:solidFill>
          </a:endParaRPr>
        </a:p>
      </dgm:t>
    </dgm:pt>
    <dgm:pt modelId="{C93E93E8-B158-4313-99D5-B92AA22E05EF}" type="parTrans" cxnId="{EF6CFE41-8DAC-4B8A-9259-28DEA8E3B843}">
      <dgm:prSet/>
      <dgm:spPr/>
      <dgm:t>
        <a:bodyPr/>
        <a:lstStyle/>
        <a:p>
          <a:endParaRPr lang="en-US"/>
        </a:p>
      </dgm:t>
    </dgm:pt>
    <dgm:pt modelId="{CBA0314E-010A-4ED4-8F46-C94ED039BBE1}" type="sibTrans" cxnId="{EF6CFE41-8DAC-4B8A-9259-28DEA8E3B843}">
      <dgm:prSet/>
      <dgm:spPr/>
      <dgm:t>
        <a:bodyPr/>
        <a:lstStyle/>
        <a:p>
          <a:endParaRPr lang="en-US"/>
        </a:p>
      </dgm:t>
    </dgm:pt>
    <dgm:pt modelId="{32EFE119-91A8-4EA4-ADE8-6B66CBCED097}">
      <dgm:prSet/>
      <dgm:spPr/>
      <dgm:t>
        <a:bodyPr/>
        <a:lstStyle/>
        <a:p>
          <a:r>
            <a:rPr lang="en-US" altLang="zh-CN" dirty="0">
              <a:solidFill>
                <a:schemeClr val="bg1"/>
              </a:solidFill>
            </a:rPr>
            <a:t>Define deliverables</a:t>
          </a:r>
        </a:p>
      </dgm:t>
    </dgm:pt>
    <dgm:pt modelId="{5E2A95CB-7C17-4ABA-8CFB-6E817663B74A}" type="parTrans" cxnId="{793E2EED-7843-4B67-92DB-CA708709D203}">
      <dgm:prSet/>
      <dgm:spPr/>
      <dgm:t>
        <a:bodyPr/>
        <a:lstStyle/>
        <a:p>
          <a:endParaRPr lang="en-US"/>
        </a:p>
      </dgm:t>
    </dgm:pt>
    <dgm:pt modelId="{2356B64D-69FA-4539-A02C-7CB981D0C380}" type="sibTrans" cxnId="{793E2EED-7843-4B67-92DB-CA708709D203}">
      <dgm:prSet/>
      <dgm:spPr/>
      <dgm:t>
        <a:bodyPr/>
        <a:lstStyle/>
        <a:p>
          <a:endParaRPr lang="en-US"/>
        </a:p>
      </dgm:t>
    </dgm:pt>
    <dgm:pt modelId="{9B31B81D-5EBD-4B45-8492-C70EB8428736}">
      <dgm:prSet/>
      <dgm:spPr/>
      <dgm:t>
        <a:bodyPr/>
        <a:lstStyle/>
        <a:p>
          <a:r>
            <a:rPr lang="en-US" altLang="zh-CN">
              <a:solidFill>
                <a:schemeClr val="bg1"/>
              </a:solidFill>
            </a:rPr>
            <a:t>Create project schedule</a:t>
          </a:r>
          <a:endParaRPr lang="en-US" altLang="zh-CN" dirty="0">
            <a:solidFill>
              <a:schemeClr val="bg1"/>
            </a:solidFill>
          </a:endParaRPr>
        </a:p>
      </dgm:t>
    </dgm:pt>
    <dgm:pt modelId="{0341D47F-A120-40AB-ABDE-FD65F42B58A1}" type="parTrans" cxnId="{1F093923-1AD2-4F93-ADB4-25EC076C5F3A}">
      <dgm:prSet/>
      <dgm:spPr/>
      <dgm:t>
        <a:bodyPr/>
        <a:lstStyle/>
        <a:p>
          <a:endParaRPr lang="en-US"/>
        </a:p>
      </dgm:t>
    </dgm:pt>
    <dgm:pt modelId="{4C1DC94C-2F9F-475D-BE94-66837C5FA089}" type="sibTrans" cxnId="{1F093923-1AD2-4F93-ADB4-25EC076C5F3A}">
      <dgm:prSet/>
      <dgm:spPr/>
      <dgm:t>
        <a:bodyPr/>
        <a:lstStyle/>
        <a:p>
          <a:endParaRPr lang="en-US"/>
        </a:p>
      </dgm:t>
    </dgm:pt>
    <dgm:pt modelId="{9C2C54D7-2489-412E-B6B4-BBFC1C035301}">
      <dgm:prSet/>
      <dgm:spPr/>
      <dgm:t>
        <a:bodyPr/>
        <a:lstStyle/>
        <a:p>
          <a:r>
            <a:rPr lang="en-US" altLang="zh-CN" dirty="0">
              <a:solidFill>
                <a:schemeClr val="bg1"/>
              </a:solidFill>
            </a:rPr>
            <a:t>Identify risk /potential roadblocks</a:t>
          </a:r>
        </a:p>
      </dgm:t>
    </dgm:pt>
    <dgm:pt modelId="{149B4991-371D-4E8C-A154-502DD0B771B1}" type="parTrans" cxnId="{3FA2E215-39E4-4695-A899-B17DFE481DB5}">
      <dgm:prSet/>
      <dgm:spPr/>
      <dgm:t>
        <a:bodyPr/>
        <a:lstStyle/>
        <a:p>
          <a:endParaRPr lang="en-US"/>
        </a:p>
      </dgm:t>
    </dgm:pt>
    <dgm:pt modelId="{3434B828-CF0F-4F20-BA31-106227833272}" type="sibTrans" cxnId="{3FA2E215-39E4-4695-A899-B17DFE481DB5}">
      <dgm:prSet/>
      <dgm:spPr/>
      <dgm:t>
        <a:bodyPr/>
        <a:lstStyle/>
        <a:p>
          <a:endParaRPr lang="en-US"/>
        </a:p>
      </dgm:t>
    </dgm:pt>
    <dgm:pt modelId="{72DF1634-34D6-4E00-9A36-FC705FD40B72}">
      <dgm:prSet/>
      <dgm:spPr/>
      <dgm:t>
        <a:bodyPr/>
        <a:lstStyle/>
        <a:p>
          <a:r>
            <a:rPr lang="en-US" altLang="zh-CN" dirty="0">
              <a:solidFill>
                <a:schemeClr val="bg1"/>
              </a:solidFill>
            </a:rPr>
            <a:t>Testing </a:t>
          </a:r>
        </a:p>
      </dgm:t>
    </dgm:pt>
    <dgm:pt modelId="{A96FA0B3-D907-47F2-96B6-1026F45CA20D}" type="parTrans" cxnId="{4DEE8A3C-4A04-4036-B38B-0E8AA14BD834}">
      <dgm:prSet/>
      <dgm:spPr/>
      <dgm:t>
        <a:bodyPr/>
        <a:lstStyle/>
        <a:p>
          <a:endParaRPr lang="en-US"/>
        </a:p>
      </dgm:t>
    </dgm:pt>
    <dgm:pt modelId="{4FEB51BD-6079-4D49-834B-2C2F4D96BF98}" type="sibTrans" cxnId="{4DEE8A3C-4A04-4036-B38B-0E8AA14BD834}">
      <dgm:prSet/>
      <dgm:spPr/>
      <dgm:t>
        <a:bodyPr/>
        <a:lstStyle/>
        <a:p>
          <a:endParaRPr lang="en-US"/>
        </a:p>
      </dgm:t>
    </dgm:pt>
    <dgm:pt modelId="{FF8396BF-0F31-4C02-9051-3CD973A68E63}">
      <dgm:prSet/>
      <dgm:spPr/>
      <dgm:t>
        <a:bodyPr/>
        <a:lstStyle/>
        <a:p>
          <a:pPr>
            <a:buFont typeface="Arial" panose="020B0604020202020204" pitchFamily="34" charset="0"/>
            <a:buChar char="•"/>
          </a:pPr>
          <a:r>
            <a:rPr lang="en-US" altLang="zh-CN" dirty="0">
              <a:solidFill>
                <a:schemeClr val="bg1"/>
              </a:solidFill>
            </a:rPr>
            <a:t>Review documents and interview SME(Subject Matter Expert)</a:t>
          </a:r>
          <a:endParaRPr lang="en-US" dirty="0">
            <a:solidFill>
              <a:schemeClr val="bg1"/>
            </a:solidFill>
          </a:endParaRPr>
        </a:p>
      </dgm:t>
    </dgm:pt>
    <dgm:pt modelId="{2D13E556-95C1-46BF-8822-8A1E43E3ED9C}" type="parTrans" cxnId="{CA9186D8-9085-4B5F-A17B-43D568E3D027}">
      <dgm:prSet/>
      <dgm:spPr/>
      <dgm:t>
        <a:bodyPr/>
        <a:lstStyle/>
        <a:p>
          <a:endParaRPr lang="en-US"/>
        </a:p>
      </dgm:t>
    </dgm:pt>
    <dgm:pt modelId="{99BBEDFA-1CD7-422E-8E32-70CCAD803992}" type="sibTrans" cxnId="{CA9186D8-9085-4B5F-A17B-43D568E3D027}">
      <dgm:prSet/>
      <dgm:spPr/>
      <dgm:t>
        <a:bodyPr/>
        <a:lstStyle/>
        <a:p>
          <a:endParaRPr lang="en-US"/>
        </a:p>
      </dgm:t>
    </dgm:pt>
    <dgm:pt modelId="{A7E9C3E1-212F-43A9-B337-35F2FEB838BF}">
      <dgm:prSet/>
      <dgm:spPr/>
      <dgm:t>
        <a:bodyPr/>
        <a:lstStyle/>
        <a:p>
          <a:r>
            <a:rPr lang="en-US" dirty="0"/>
            <a:t>Convert business problems to metrics. </a:t>
          </a:r>
          <a:r>
            <a:rPr lang="en-US" altLang="zh-CN" dirty="0">
              <a:solidFill>
                <a:schemeClr val="bg1"/>
              </a:solidFill>
            </a:rPr>
            <a:t>Discuss metrics with stakeholders</a:t>
          </a:r>
        </a:p>
      </dgm:t>
    </dgm:pt>
    <dgm:pt modelId="{163A30EC-E687-4DFA-9D0E-A83898BD0C85}" type="parTrans" cxnId="{1B3BACF2-AD17-499B-9F35-A182DD6AEF97}">
      <dgm:prSet/>
      <dgm:spPr/>
      <dgm:t>
        <a:bodyPr/>
        <a:lstStyle/>
        <a:p>
          <a:endParaRPr lang="en-US"/>
        </a:p>
      </dgm:t>
    </dgm:pt>
    <dgm:pt modelId="{9B8661FA-9F9B-4911-947F-E97B1E648C69}" type="sibTrans" cxnId="{1B3BACF2-AD17-499B-9F35-A182DD6AEF97}">
      <dgm:prSet/>
      <dgm:spPr/>
      <dgm:t>
        <a:bodyPr/>
        <a:lstStyle/>
        <a:p>
          <a:endParaRPr lang="en-US"/>
        </a:p>
      </dgm:t>
    </dgm:pt>
    <dgm:pt modelId="{483569CE-1346-4D71-AD43-7D9DC3E5BA1A}">
      <dgm:prSet/>
      <dgm:spPr/>
      <dgm:t>
        <a:bodyPr/>
        <a:lstStyle/>
        <a:p>
          <a:r>
            <a:rPr lang="en-US" altLang="zh-CN" dirty="0">
              <a:solidFill>
                <a:schemeClr val="bg1"/>
              </a:solidFill>
            </a:rPr>
            <a:t>Propose data solutions to the problems/opportunities identified.</a:t>
          </a:r>
        </a:p>
      </dgm:t>
    </dgm:pt>
    <dgm:pt modelId="{74306FEB-51DE-4D07-9952-AC909483348B}" type="parTrans" cxnId="{DBAA0A97-3D1A-46D9-AA0E-E8F231E4F759}">
      <dgm:prSet/>
      <dgm:spPr/>
      <dgm:t>
        <a:bodyPr/>
        <a:lstStyle/>
        <a:p>
          <a:endParaRPr lang="en-US"/>
        </a:p>
      </dgm:t>
    </dgm:pt>
    <dgm:pt modelId="{3312F47B-A042-4607-8D95-E7FF953E2EC2}" type="sibTrans" cxnId="{DBAA0A97-3D1A-46D9-AA0E-E8F231E4F759}">
      <dgm:prSet/>
      <dgm:spPr/>
      <dgm:t>
        <a:bodyPr/>
        <a:lstStyle/>
        <a:p>
          <a:endParaRPr lang="en-US"/>
        </a:p>
      </dgm:t>
    </dgm:pt>
    <dgm:pt modelId="{AD4D272D-CE3E-4A3F-A29E-2621E22BD9CB}" type="pres">
      <dgm:prSet presAssocID="{5F9EB008-443E-454D-9E70-374F306A02E2}" presName="linearFlow" presStyleCnt="0">
        <dgm:presLayoutVars>
          <dgm:dir/>
          <dgm:animLvl val="lvl"/>
          <dgm:resizeHandles val="exact"/>
        </dgm:presLayoutVars>
      </dgm:prSet>
      <dgm:spPr/>
    </dgm:pt>
    <dgm:pt modelId="{5B626225-6C82-48E4-9012-47E7D1782C47}" type="pres">
      <dgm:prSet presAssocID="{7CF837AC-0C83-467D-BE3C-EC22129919D5}" presName="composite" presStyleCnt="0"/>
      <dgm:spPr/>
    </dgm:pt>
    <dgm:pt modelId="{A29C4BC2-3EC8-446E-B070-440A1949BF4D}" type="pres">
      <dgm:prSet presAssocID="{7CF837AC-0C83-467D-BE3C-EC22129919D5}" presName="parentText" presStyleLbl="alignNode1" presStyleIdx="0" presStyleCnt="3">
        <dgm:presLayoutVars>
          <dgm:chMax val="1"/>
          <dgm:bulletEnabled val="1"/>
        </dgm:presLayoutVars>
      </dgm:prSet>
      <dgm:spPr/>
    </dgm:pt>
    <dgm:pt modelId="{4D603CB3-13E5-4923-99E9-5C936FE4BEEE}" type="pres">
      <dgm:prSet presAssocID="{7CF837AC-0C83-467D-BE3C-EC22129919D5}" presName="descendantText" presStyleLbl="alignAcc1" presStyleIdx="0" presStyleCnt="3">
        <dgm:presLayoutVars>
          <dgm:bulletEnabled val="1"/>
        </dgm:presLayoutVars>
      </dgm:prSet>
      <dgm:spPr/>
    </dgm:pt>
    <dgm:pt modelId="{5F3C81DC-6076-439D-8EDC-BF3EA27202E7}" type="pres">
      <dgm:prSet presAssocID="{81314BEC-5B3B-456B-995D-AC4C36F86D20}" presName="sp" presStyleCnt="0"/>
      <dgm:spPr/>
    </dgm:pt>
    <dgm:pt modelId="{E939BFD2-CDAC-49BB-A9CA-859F3D3AA728}" type="pres">
      <dgm:prSet presAssocID="{1CFC3EEF-C1B9-41AC-87C3-8996AE5106D4}" presName="composite" presStyleCnt="0"/>
      <dgm:spPr/>
    </dgm:pt>
    <dgm:pt modelId="{F23DC76F-CCE4-463A-8F12-6CEC32B1D84A}" type="pres">
      <dgm:prSet presAssocID="{1CFC3EEF-C1B9-41AC-87C3-8996AE5106D4}" presName="parentText" presStyleLbl="alignNode1" presStyleIdx="1" presStyleCnt="3">
        <dgm:presLayoutVars>
          <dgm:chMax val="1"/>
          <dgm:bulletEnabled val="1"/>
        </dgm:presLayoutVars>
      </dgm:prSet>
      <dgm:spPr/>
    </dgm:pt>
    <dgm:pt modelId="{86021405-0402-4D49-BD98-D29F401C6466}" type="pres">
      <dgm:prSet presAssocID="{1CFC3EEF-C1B9-41AC-87C3-8996AE5106D4}" presName="descendantText" presStyleLbl="alignAcc1" presStyleIdx="1" presStyleCnt="3">
        <dgm:presLayoutVars>
          <dgm:bulletEnabled val="1"/>
        </dgm:presLayoutVars>
      </dgm:prSet>
      <dgm:spPr/>
    </dgm:pt>
    <dgm:pt modelId="{BF038A4F-82E3-4B47-AD26-788BE6641129}" type="pres">
      <dgm:prSet presAssocID="{DC14946E-B018-4205-944A-EBA220FAB728}" presName="sp" presStyleCnt="0"/>
      <dgm:spPr/>
    </dgm:pt>
    <dgm:pt modelId="{8D39725E-34FA-4283-A6D1-9F0452237E16}" type="pres">
      <dgm:prSet presAssocID="{806B8D66-9384-4C9B-B9FD-AD9CDDA80073}" presName="composite" presStyleCnt="0"/>
      <dgm:spPr/>
    </dgm:pt>
    <dgm:pt modelId="{3EE3DEE5-1642-4A63-A985-F22851B7CEB4}" type="pres">
      <dgm:prSet presAssocID="{806B8D66-9384-4C9B-B9FD-AD9CDDA80073}" presName="parentText" presStyleLbl="alignNode1" presStyleIdx="2" presStyleCnt="3">
        <dgm:presLayoutVars>
          <dgm:chMax val="1"/>
          <dgm:bulletEnabled val="1"/>
        </dgm:presLayoutVars>
      </dgm:prSet>
      <dgm:spPr/>
    </dgm:pt>
    <dgm:pt modelId="{7D2F63EE-0B2D-4D66-B2B0-0B0C047AA5C0}" type="pres">
      <dgm:prSet presAssocID="{806B8D66-9384-4C9B-B9FD-AD9CDDA80073}" presName="descendantText" presStyleLbl="alignAcc1" presStyleIdx="2" presStyleCnt="3">
        <dgm:presLayoutVars>
          <dgm:bulletEnabled val="1"/>
        </dgm:presLayoutVars>
      </dgm:prSet>
      <dgm:spPr/>
    </dgm:pt>
  </dgm:ptLst>
  <dgm:cxnLst>
    <dgm:cxn modelId="{D29C0D0E-5879-48DF-A3E3-D1ED2A1D2799}" type="presOf" srcId="{1BF537E1-7B61-4A12-A518-7F0C0605F5AF}" destId="{7D2F63EE-0B2D-4D66-B2B0-0B0C047AA5C0}" srcOrd="0" destOrd="1" presId="urn:microsoft.com/office/officeart/2005/8/layout/chevron2"/>
    <dgm:cxn modelId="{3FA2E215-39E4-4695-A899-B17DFE481DB5}" srcId="{1CFC3EEF-C1B9-41AC-87C3-8996AE5106D4}" destId="{9C2C54D7-2489-412E-B6B4-BBFC1C035301}" srcOrd="5" destOrd="0" parTransId="{149B4991-371D-4E8C-A154-502DD0B771B1}" sibTransId="{3434B828-CF0F-4F20-BA31-106227833272}"/>
    <dgm:cxn modelId="{F36F7B1D-21E8-40BB-8418-54FFFDB77EED}" type="presOf" srcId="{DB56934C-8B63-4F55-9E1F-125A3B09C35C}" destId="{7D2F63EE-0B2D-4D66-B2B0-0B0C047AA5C0}" srcOrd="0" destOrd="0" presId="urn:microsoft.com/office/officeart/2005/8/layout/chevron2"/>
    <dgm:cxn modelId="{18421920-E152-4B18-85F6-1DC20E45B5C8}" srcId="{7CF837AC-0C83-467D-BE3C-EC22129919D5}" destId="{A14F73E1-A912-49DC-8E0B-9743EC40EF50}" srcOrd="0" destOrd="0" parTransId="{A079DD48-F3D4-4185-B0A3-3C6399B2510E}" sibTransId="{A340C59E-72F3-46E7-8C4D-4C5E9CE874C5}"/>
    <dgm:cxn modelId="{95D24F20-322E-4CDE-B0ED-CEF199BF64B6}" type="presOf" srcId="{FF8396BF-0F31-4C02-9051-3CD973A68E63}" destId="{4D603CB3-13E5-4923-99E9-5C936FE4BEEE}" srcOrd="0" destOrd="1" presId="urn:microsoft.com/office/officeart/2005/8/layout/chevron2"/>
    <dgm:cxn modelId="{1F093923-1AD2-4F93-ADB4-25EC076C5F3A}" srcId="{1CFC3EEF-C1B9-41AC-87C3-8996AE5106D4}" destId="{9B31B81D-5EBD-4B45-8492-C70EB8428736}" srcOrd="4" destOrd="0" parTransId="{0341D47F-A120-40AB-ABDE-FD65F42B58A1}" sibTransId="{4C1DC94C-2F9F-475D-BE94-66837C5FA089}"/>
    <dgm:cxn modelId="{C37BD026-5BA3-40DB-A1A2-59647044DDC6}" type="presOf" srcId="{1CFC3EEF-C1B9-41AC-87C3-8996AE5106D4}" destId="{F23DC76F-CCE4-463A-8F12-6CEC32B1D84A}" srcOrd="0" destOrd="0" presId="urn:microsoft.com/office/officeart/2005/8/layout/chevron2"/>
    <dgm:cxn modelId="{52A09933-D3E1-49B0-930E-E7220328D656}" type="presOf" srcId="{9B31B81D-5EBD-4B45-8492-C70EB8428736}" destId="{86021405-0402-4D49-BD98-D29F401C6466}" srcOrd="0" destOrd="4" presId="urn:microsoft.com/office/officeart/2005/8/layout/chevron2"/>
    <dgm:cxn modelId="{B19C2B36-07A9-47C5-94E1-AD7992D8B041}" srcId="{7CF837AC-0C83-467D-BE3C-EC22129919D5}" destId="{AAB223B3-FD2A-472A-A0D8-8E59CE4C2D15}" srcOrd="4" destOrd="0" parTransId="{8BC33AF0-F438-4772-951E-6962A3BBA295}" sibTransId="{9942774A-04BF-4311-9803-DF7019952239}"/>
    <dgm:cxn modelId="{4DEE8A3C-4A04-4036-B38B-0E8AA14BD834}" srcId="{1CFC3EEF-C1B9-41AC-87C3-8996AE5106D4}" destId="{72DF1634-34D6-4E00-9A36-FC705FD40B72}" srcOrd="6" destOrd="0" parTransId="{A96FA0B3-D907-47F2-96B6-1026F45CA20D}" sibTransId="{4FEB51BD-6079-4D49-834B-2C2F4D96BF98}"/>
    <dgm:cxn modelId="{3775123D-5007-4C23-ADC3-5F127B033AC4}" type="presOf" srcId="{3F3EC3BC-D157-4180-975D-E39CF759FB1A}" destId="{86021405-0402-4D49-BD98-D29F401C6466}" srcOrd="0" destOrd="2" presId="urn:microsoft.com/office/officeart/2005/8/layout/chevron2"/>
    <dgm:cxn modelId="{C773413D-7626-4545-BFCA-3AAE5BB96F81}" type="presOf" srcId="{43E13A8D-2FCA-4500-8E65-FD5AFF4A662A}" destId="{86021405-0402-4D49-BD98-D29F401C6466}" srcOrd="0" destOrd="1" presId="urn:microsoft.com/office/officeart/2005/8/layout/chevron2"/>
    <dgm:cxn modelId="{EF6CFE41-8DAC-4B8A-9259-28DEA8E3B843}" srcId="{1CFC3EEF-C1B9-41AC-87C3-8996AE5106D4}" destId="{3F3EC3BC-D157-4180-975D-E39CF759FB1A}" srcOrd="2" destOrd="0" parTransId="{C93E93E8-B158-4313-99D5-B92AA22E05EF}" sibTransId="{CBA0314E-010A-4ED4-8F46-C94ED039BBE1}"/>
    <dgm:cxn modelId="{F3335042-5925-436C-B9B9-C92E1F505A19}" srcId="{5F9EB008-443E-454D-9E70-374F306A02E2}" destId="{806B8D66-9384-4C9B-B9FD-AD9CDDA80073}" srcOrd="2" destOrd="0" parTransId="{33827A12-32DC-495E-8812-74D86EFA7FC6}" sibTransId="{01292F60-C78F-4AAB-8334-D28BF58613A2}"/>
    <dgm:cxn modelId="{4975A644-F3E2-49DF-B55C-362E6E3374AB}" type="presOf" srcId="{1CB3F595-5E50-4F33-B1A3-5D4EB5C86B34}" destId="{86021405-0402-4D49-BD98-D29F401C6466}" srcOrd="0" destOrd="0" presId="urn:microsoft.com/office/officeart/2005/8/layout/chevron2"/>
    <dgm:cxn modelId="{713B1A46-69D6-4007-8B65-D6268EA48E62}" srcId="{806B8D66-9384-4C9B-B9FD-AD9CDDA80073}" destId="{1BF537E1-7B61-4A12-A518-7F0C0605F5AF}" srcOrd="1" destOrd="0" parTransId="{C64FECE5-3489-4867-A650-381697A3681F}" sibTransId="{B2508720-3002-4FBC-A224-0F26B4911AA2}"/>
    <dgm:cxn modelId="{338E8646-F86E-4694-83AF-ACD27E0975FC}" type="presOf" srcId="{A14F73E1-A912-49DC-8E0B-9743EC40EF50}" destId="{4D603CB3-13E5-4923-99E9-5C936FE4BEEE}" srcOrd="0" destOrd="0" presId="urn:microsoft.com/office/officeart/2005/8/layout/chevron2"/>
    <dgm:cxn modelId="{A71F8F68-BD80-44F7-B424-ED46CF30A9DF}" type="presOf" srcId="{7CF837AC-0C83-467D-BE3C-EC22129919D5}" destId="{A29C4BC2-3EC8-446E-B070-440A1949BF4D}" srcOrd="0" destOrd="0" presId="urn:microsoft.com/office/officeart/2005/8/layout/chevron2"/>
    <dgm:cxn modelId="{5CC0AF52-8239-4FA1-A812-F85FB2E223C7}" type="presOf" srcId="{09C94830-9639-491E-BEF7-40543CF3D127}" destId="{7D2F63EE-0B2D-4D66-B2B0-0B0C047AA5C0}" srcOrd="0" destOrd="4" presId="urn:microsoft.com/office/officeart/2005/8/layout/chevron2"/>
    <dgm:cxn modelId="{67CB5D75-4BC5-4289-9589-CB73288511A7}" type="presOf" srcId="{7D6BF10C-2AE3-4726-8863-885AE40799F8}" destId="{7D2F63EE-0B2D-4D66-B2B0-0B0C047AA5C0}" srcOrd="0" destOrd="2" presId="urn:microsoft.com/office/officeart/2005/8/layout/chevron2"/>
    <dgm:cxn modelId="{CBCE197F-E2B9-4C21-95E6-D4D556AE21F4}" srcId="{5F9EB008-443E-454D-9E70-374F306A02E2}" destId="{7CF837AC-0C83-467D-BE3C-EC22129919D5}" srcOrd="0" destOrd="0" parTransId="{DD4B6F63-F9CA-47A1-B964-1FE638C7F656}" sibTransId="{81314BEC-5B3B-456B-995D-AC4C36F86D20}"/>
    <dgm:cxn modelId="{04E8B684-F59C-4065-B5E4-05A5A0AB34C5}" type="presOf" srcId="{806B8D66-9384-4C9B-B9FD-AD9CDDA80073}" destId="{3EE3DEE5-1642-4A63-A985-F22851B7CEB4}" srcOrd="0" destOrd="0" presId="urn:microsoft.com/office/officeart/2005/8/layout/chevron2"/>
    <dgm:cxn modelId="{E62FC785-FEE0-44CF-94B9-94A253231949}" type="presOf" srcId="{89D4B5DB-9058-426F-810A-1727717E9354}" destId="{7D2F63EE-0B2D-4D66-B2B0-0B0C047AA5C0}" srcOrd="0" destOrd="3" presId="urn:microsoft.com/office/officeart/2005/8/layout/chevron2"/>
    <dgm:cxn modelId="{97639B8B-2D18-4A62-8FC5-F0E0B1205669}" type="presOf" srcId="{483569CE-1346-4D71-AD43-7D9DC3E5BA1A}" destId="{4D603CB3-13E5-4923-99E9-5C936FE4BEEE}" srcOrd="0" destOrd="3" presId="urn:microsoft.com/office/officeart/2005/8/layout/chevron2"/>
    <dgm:cxn modelId="{8B30C08B-EC37-4FA1-996D-9F6B0A688B93}" type="presOf" srcId="{A7E9C3E1-212F-43A9-B337-35F2FEB838BF}" destId="{4D603CB3-13E5-4923-99E9-5C936FE4BEEE}" srcOrd="0" destOrd="2" presId="urn:microsoft.com/office/officeart/2005/8/layout/chevron2"/>
    <dgm:cxn modelId="{C19DDC8E-BE00-46C7-92B9-5160F14D2829}" type="presOf" srcId="{9C2C54D7-2489-412E-B6B4-BBFC1C035301}" destId="{86021405-0402-4D49-BD98-D29F401C6466}" srcOrd="0" destOrd="5" presId="urn:microsoft.com/office/officeart/2005/8/layout/chevron2"/>
    <dgm:cxn modelId="{971B3A91-6C30-42E1-8EF3-1BB2B81AE1CB}" srcId="{806B8D66-9384-4C9B-B9FD-AD9CDDA80073}" destId="{DB56934C-8B63-4F55-9E1F-125A3B09C35C}" srcOrd="0" destOrd="0" parTransId="{EECA11FE-BACD-4782-AF26-4D9BD421DC8B}" sibTransId="{7692BDA4-6CF7-46B6-A612-C57FE5B7C720}"/>
    <dgm:cxn modelId="{BCCBEC92-40A4-4598-8F7E-DBA29A76C0F5}" srcId="{806B8D66-9384-4C9B-B9FD-AD9CDDA80073}" destId="{09C94830-9639-491E-BEF7-40543CF3D127}" srcOrd="4" destOrd="0" parTransId="{E9F9968B-5679-47BD-88BF-E11073B3D999}" sibTransId="{0036EEE5-A367-4D67-8E1F-1C2BE60D412B}"/>
    <dgm:cxn modelId="{DBAA0A97-3D1A-46D9-AA0E-E8F231E4F759}" srcId="{7CF837AC-0C83-467D-BE3C-EC22129919D5}" destId="{483569CE-1346-4D71-AD43-7D9DC3E5BA1A}" srcOrd="3" destOrd="0" parTransId="{74306FEB-51DE-4D07-9952-AC909483348B}" sibTransId="{3312F47B-A042-4607-8D95-E7FF953E2EC2}"/>
    <dgm:cxn modelId="{DD129D98-4847-468E-B486-E4C83AF42A85}" srcId="{806B8D66-9384-4C9B-B9FD-AD9CDDA80073}" destId="{89D4B5DB-9058-426F-810A-1727717E9354}" srcOrd="3" destOrd="0" parTransId="{8F50A965-1D1B-4170-8CA2-E6000862C636}" sibTransId="{0E5262E9-1B3C-4130-B699-310C71BA49A9}"/>
    <dgm:cxn modelId="{3D6BE598-F8A3-41E6-B533-152FF65F8111}" type="presOf" srcId="{AAB223B3-FD2A-472A-A0D8-8E59CE4C2D15}" destId="{4D603CB3-13E5-4923-99E9-5C936FE4BEEE}" srcOrd="0" destOrd="4" presId="urn:microsoft.com/office/officeart/2005/8/layout/chevron2"/>
    <dgm:cxn modelId="{64E7799F-9475-409F-81CB-92B702E0EF26}" type="presOf" srcId="{5F9EB008-443E-454D-9E70-374F306A02E2}" destId="{AD4D272D-CE3E-4A3F-A29E-2621E22BD9CB}" srcOrd="0" destOrd="0" presId="urn:microsoft.com/office/officeart/2005/8/layout/chevron2"/>
    <dgm:cxn modelId="{0E44A4AD-1C91-4779-BEA3-8B38C70FC6B3}" type="presOf" srcId="{72DF1634-34D6-4E00-9A36-FC705FD40B72}" destId="{86021405-0402-4D49-BD98-D29F401C6466}" srcOrd="0" destOrd="6" presId="urn:microsoft.com/office/officeart/2005/8/layout/chevron2"/>
    <dgm:cxn modelId="{A218EACB-3C1C-4A93-9F8A-557B4C65FF89}" srcId="{5F9EB008-443E-454D-9E70-374F306A02E2}" destId="{1CFC3EEF-C1B9-41AC-87C3-8996AE5106D4}" srcOrd="1" destOrd="0" parTransId="{405029B5-089B-4F06-853D-E6917BA59BBD}" sibTransId="{DC14946E-B018-4205-944A-EBA220FAB728}"/>
    <dgm:cxn modelId="{CA9186D8-9085-4B5F-A17B-43D568E3D027}" srcId="{7CF837AC-0C83-467D-BE3C-EC22129919D5}" destId="{FF8396BF-0F31-4C02-9051-3CD973A68E63}" srcOrd="1" destOrd="0" parTransId="{2D13E556-95C1-46BF-8822-8A1E43E3ED9C}" sibTransId="{99BBEDFA-1CD7-422E-8E32-70CCAD803992}"/>
    <dgm:cxn modelId="{C99538E9-AE8D-4C20-94DA-1393266CB9BA}" srcId="{806B8D66-9384-4C9B-B9FD-AD9CDDA80073}" destId="{7D6BF10C-2AE3-4726-8863-885AE40799F8}" srcOrd="2" destOrd="0" parTransId="{1D537E9B-A981-468A-8509-4B4EE2C5BD2C}" sibTransId="{0F940BC8-B331-4E3D-9BFD-935F8D9C884D}"/>
    <dgm:cxn modelId="{F105BBEA-364B-44A5-A65E-F33C9719AC55}" type="presOf" srcId="{32EFE119-91A8-4EA4-ADE8-6B66CBCED097}" destId="{86021405-0402-4D49-BD98-D29F401C6466}" srcOrd="0" destOrd="3" presId="urn:microsoft.com/office/officeart/2005/8/layout/chevron2"/>
    <dgm:cxn modelId="{793E2EED-7843-4B67-92DB-CA708709D203}" srcId="{1CFC3EEF-C1B9-41AC-87C3-8996AE5106D4}" destId="{32EFE119-91A8-4EA4-ADE8-6B66CBCED097}" srcOrd="3" destOrd="0" parTransId="{5E2A95CB-7C17-4ABA-8CFB-6E817663B74A}" sibTransId="{2356B64D-69FA-4539-A02C-7CB981D0C380}"/>
    <dgm:cxn modelId="{1B3BACF2-AD17-499B-9F35-A182DD6AEF97}" srcId="{7CF837AC-0C83-467D-BE3C-EC22129919D5}" destId="{A7E9C3E1-212F-43A9-B337-35F2FEB838BF}" srcOrd="2" destOrd="0" parTransId="{163A30EC-E687-4DFA-9D0E-A83898BD0C85}" sibTransId="{9B8661FA-9F9B-4911-947F-E97B1E648C69}"/>
    <dgm:cxn modelId="{E1D7D0F3-0A0D-4318-8790-A865BB6D0F9B}" srcId="{1CFC3EEF-C1B9-41AC-87C3-8996AE5106D4}" destId="{43E13A8D-2FCA-4500-8E65-FD5AFF4A662A}" srcOrd="1" destOrd="0" parTransId="{CD8C2AE8-42ED-4279-B4B4-5D5C9576037F}" sibTransId="{DC2CEB1D-CE63-452D-9D77-AC7BCD232CCD}"/>
    <dgm:cxn modelId="{788BA0FA-B07C-4864-923C-D85733772083}" srcId="{1CFC3EEF-C1B9-41AC-87C3-8996AE5106D4}" destId="{1CB3F595-5E50-4F33-B1A3-5D4EB5C86B34}" srcOrd="0" destOrd="0" parTransId="{0B118926-AD31-40A7-96D8-DDE54EBAA01A}" sibTransId="{517746EE-EE96-4A47-8992-72BFABEB9298}"/>
    <dgm:cxn modelId="{177CDA7F-AEC1-4505-9E09-6750493A5BA9}" type="presParOf" srcId="{AD4D272D-CE3E-4A3F-A29E-2621E22BD9CB}" destId="{5B626225-6C82-48E4-9012-47E7D1782C47}" srcOrd="0" destOrd="0" presId="urn:microsoft.com/office/officeart/2005/8/layout/chevron2"/>
    <dgm:cxn modelId="{8AAE54F0-0166-4DCD-BC5F-398F843AD5D1}" type="presParOf" srcId="{5B626225-6C82-48E4-9012-47E7D1782C47}" destId="{A29C4BC2-3EC8-446E-B070-440A1949BF4D}" srcOrd="0" destOrd="0" presId="urn:microsoft.com/office/officeart/2005/8/layout/chevron2"/>
    <dgm:cxn modelId="{DD79D348-6FC9-4D59-9D34-38A2BE4C750D}" type="presParOf" srcId="{5B626225-6C82-48E4-9012-47E7D1782C47}" destId="{4D603CB3-13E5-4923-99E9-5C936FE4BEEE}" srcOrd="1" destOrd="0" presId="urn:microsoft.com/office/officeart/2005/8/layout/chevron2"/>
    <dgm:cxn modelId="{4C5C043E-9535-419C-9EC4-249298846164}" type="presParOf" srcId="{AD4D272D-CE3E-4A3F-A29E-2621E22BD9CB}" destId="{5F3C81DC-6076-439D-8EDC-BF3EA27202E7}" srcOrd="1" destOrd="0" presId="urn:microsoft.com/office/officeart/2005/8/layout/chevron2"/>
    <dgm:cxn modelId="{60F5E1CF-A1FD-42A7-A622-3A682A00EDE2}" type="presParOf" srcId="{AD4D272D-CE3E-4A3F-A29E-2621E22BD9CB}" destId="{E939BFD2-CDAC-49BB-A9CA-859F3D3AA728}" srcOrd="2" destOrd="0" presId="urn:microsoft.com/office/officeart/2005/8/layout/chevron2"/>
    <dgm:cxn modelId="{08A5C37A-D937-4DDA-89FB-753270207545}" type="presParOf" srcId="{E939BFD2-CDAC-49BB-A9CA-859F3D3AA728}" destId="{F23DC76F-CCE4-463A-8F12-6CEC32B1D84A}" srcOrd="0" destOrd="0" presId="urn:microsoft.com/office/officeart/2005/8/layout/chevron2"/>
    <dgm:cxn modelId="{EC7636C9-756D-401F-B556-4D8C7E769DCF}" type="presParOf" srcId="{E939BFD2-CDAC-49BB-A9CA-859F3D3AA728}" destId="{86021405-0402-4D49-BD98-D29F401C6466}" srcOrd="1" destOrd="0" presId="urn:microsoft.com/office/officeart/2005/8/layout/chevron2"/>
    <dgm:cxn modelId="{E4D9D112-7359-4276-94CD-1187C6E90280}" type="presParOf" srcId="{AD4D272D-CE3E-4A3F-A29E-2621E22BD9CB}" destId="{BF038A4F-82E3-4B47-AD26-788BE6641129}" srcOrd="3" destOrd="0" presId="urn:microsoft.com/office/officeart/2005/8/layout/chevron2"/>
    <dgm:cxn modelId="{4D0FED76-10B5-4BB4-9BAA-D7B3DD36ED91}" type="presParOf" srcId="{AD4D272D-CE3E-4A3F-A29E-2621E22BD9CB}" destId="{8D39725E-34FA-4283-A6D1-9F0452237E16}" srcOrd="4" destOrd="0" presId="urn:microsoft.com/office/officeart/2005/8/layout/chevron2"/>
    <dgm:cxn modelId="{1408E74A-C66F-4AFC-85DE-53141E706870}" type="presParOf" srcId="{8D39725E-34FA-4283-A6D1-9F0452237E16}" destId="{3EE3DEE5-1642-4A63-A985-F22851B7CEB4}" srcOrd="0" destOrd="0" presId="urn:microsoft.com/office/officeart/2005/8/layout/chevron2"/>
    <dgm:cxn modelId="{3CAD5728-1B3B-4D50-9EF9-38898BA9DAE8}" type="presParOf" srcId="{8D39725E-34FA-4283-A6D1-9F0452237E16}" destId="{7D2F63EE-0B2D-4D66-B2B0-0B0C047AA5C0}"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4DCAE27-3B97-4269-8DC0-A7EB52721D00}" type="doc">
      <dgm:prSet loTypeId="urn:microsoft.com/office/officeart/2005/8/layout/radial5" loCatId="cycle" qsTypeId="urn:microsoft.com/office/officeart/2005/8/quickstyle/3d1" qsCatId="3D" csTypeId="urn:microsoft.com/office/officeart/2005/8/colors/accent6_2" csCatId="accent6" phldr="1"/>
      <dgm:spPr/>
      <dgm:t>
        <a:bodyPr/>
        <a:lstStyle/>
        <a:p>
          <a:endParaRPr lang="en-US"/>
        </a:p>
      </dgm:t>
    </dgm:pt>
    <dgm:pt modelId="{6F858062-868B-4152-A2C4-B08FBBF6964F}">
      <dgm:prSet phldrT="[Text]" custT="1"/>
      <dgm:spPr/>
      <dgm:t>
        <a:bodyPr/>
        <a:lstStyle/>
        <a:p>
          <a:r>
            <a:rPr lang="en-US" sz="1800" b="1" dirty="0">
              <a:solidFill>
                <a:srgbClr val="FFFF00"/>
              </a:solidFill>
            </a:rPr>
            <a:t>Strength</a:t>
          </a:r>
        </a:p>
      </dgm:t>
    </dgm:pt>
    <dgm:pt modelId="{22A48E68-EB68-461A-9C2A-114F58D90C70}" type="parTrans" cxnId="{605E231F-1D3A-416B-98D6-F84A8757D0DC}">
      <dgm:prSet/>
      <dgm:spPr/>
      <dgm:t>
        <a:bodyPr/>
        <a:lstStyle/>
        <a:p>
          <a:endParaRPr lang="en-US" sz="2000" b="1">
            <a:solidFill>
              <a:srgbClr val="FFFF00"/>
            </a:solidFill>
          </a:endParaRPr>
        </a:p>
      </dgm:t>
    </dgm:pt>
    <dgm:pt modelId="{C6D082A2-31AE-4BF2-BFA0-0AB2726B991F}" type="sibTrans" cxnId="{605E231F-1D3A-416B-98D6-F84A8757D0DC}">
      <dgm:prSet/>
      <dgm:spPr/>
      <dgm:t>
        <a:bodyPr/>
        <a:lstStyle/>
        <a:p>
          <a:endParaRPr lang="en-US" sz="2000" b="1">
            <a:solidFill>
              <a:srgbClr val="FFFF00"/>
            </a:solidFill>
          </a:endParaRPr>
        </a:p>
      </dgm:t>
    </dgm:pt>
    <dgm:pt modelId="{8A2622CB-A33F-4BC8-91FE-B9D18D2E534F}">
      <dgm:prSet phldrT="[Text]" custT="1"/>
      <dgm:spPr/>
      <dgm:t>
        <a:bodyPr/>
        <a:lstStyle/>
        <a:p>
          <a:r>
            <a:rPr lang="en-US" sz="1400" b="1" dirty="0">
              <a:solidFill>
                <a:srgbClr val="FFFF00"/>
              </a:solidFill>
            </a:rPr>
            <a:t>Weakness</a:t>
          </a:r>
        </a:p>
      </dgm:t>
    </dgm:pt>
    <dgm:pt modelId="{0A2B0007-94FC-4E0A-8A34-22BE83772987}" type="parTrans" cxnId="{FE0577DF-958E-4366-9915-8AB179C291C8}">
      <dgm:prSet custT="1"/>
      <dgm:spPr/>
      <dgm:t>
        <a:bodyPr/>
        <a:lstStyle/>
        <a:p>
          <a:endParaRPr lang="en-US" sz="1400" b="1">
            <a:solidFill>
              <a:srgbClr val="FFFF00"/>
            </a:solidFill>
          </a:endParaRPr>
        </a:p>
      </dgm:t>
    </dgm:pt>
    <dgm:pt modelId="{0EFC5BFE-88EA-49C1-B95E-7D2FA879E1A6}" type="sibTrans" cxnId="{FE0577DF-958E-4366-9915-8AB179C291C8}">
      <dgm:prSet/>
      <dgm:spPr/>
      <dgm:t>
        <a:bodyPr/>
        <a:lstStyle/>
        <a:p>
          <a:endParaRPr lang="en-US" sz="2000" b="1">
            <a:solidFill>
              <a:srgbClr val="FFFF00"/>
            </a:solidFill>
          </a:endParaRPr>
        </a:p>
      </dgm:t>
    </dgm:pt>
    <dgm:pt modelId="{3663914B-F856-41E5-91CB-BCEAF6BA8480}">
      <dgm:prSet phldrT="[Text]" custT="1"/>
      <dgm:spPr/>
      <dgm:t>
        <a:bodyPr/>
        <a:lstStyle/>
        <a:p>
          <a:r>
            <a:rPr lang="en-US" sz="1400" b="1" dirty="0">
              <a:solidFill>
                <a:srgbClr val="FFFF00"/>
              </a:solidFill>
            </a:rPr>
            <a:t>Conflicts</a:t>
          </a:r>
        </a:p>
      </dgm:t>
    </dgm:pt>
    <dgm:pt modelId="{56CC2EE5-B9FA-4134-B717-1E0AE1846DF7}" type="parTrans" cxnId="{7F7C91D5-1E69-4EB2-B7F3-396DB06F357E}">
      <dgm:prSet custT="1"/>
      <dgm:spPr/>
      <dgm:t>
        <a:bodyPr/>
        <a:lstStyle/>
        <a:p>
          <a:endParaRPr lang="en-US" sz="1400" b="1">
            <a:solidFill>
              <a:srgbClr val="FFFF00"/>
            </a:solidFill>
          </a:endParaRPr>
        </a:p>
      </dgm:t>
    </dgm:pt>
    <dgm:pt modelId="{FAE00F2B-54F6-4D2E-BDCF-14CFA71692D5}" type="sibTrans" cxnId="{7F7C91D5-1E69-4EB2-B7F3-396DB06F357E}">
      <dgm:prSet/>
      <dgm:spPr/>
      <dgm:t>
        <a:bodyPr/>
        <a:lstStyle/>
        <a:p>
          <a:endParaRPr lang="en-US" sz="2000" b="1">
            <a:solidFill>
              <a:srgbClr val="FFFF00"/>
            </a:solidFill>
          </a:endParaRPr>
        </a:p>
      </dgm:t>
    </dgm:pt>
    <dgm:pt modelId="{D451D053-EEE2-44B0-A4EB-76C3D366CD9E}">
      <dgm:prSet phldrT="[Text]" custT="1"/>
      <dgm:spPr/>
      <dgm:t>
        <a:bodyPr/>
        <a:lstStyle/>
        <a:p>
          <a:r>
            <a:rPr lang="en-US" sz="1400" b="1" dirty="0">
              <a:solidFill>
                <a:srgbClr val="FFFF00"/>
              </a:solidFill>
            </a:rPr>
            <a:t>Mistakes</a:t>
          </a:r>
        </a:p>
      </dgm:t>
    </dgm:pt>
    <dgm:pt modelId="{F68F70E3-78E1-4B05-91BA-AAE7E233DF9B}" type="parTrans" cxnId="{AA94564B-A691-4322-9A41-F8065EE45A9C}">
      <dgm:prSet custT="1"/>
      <dgm:spPr/>
      <dgm:t>
        <a:bodyPr/>
        <a:lstStyle/>
        <a:p>
          <a:endParaRPr lang="en-US" sz="1400" b="1">
            <a:solidFill>
              <a:srgbClr val="FFFF00"/>
            </a:solidFill>
          </a:endParaRPr>
        </a:p>
      </dgm:t>
    </dgm:pt>
    <dgm:pt modelId="{FBFA8F22-299D-4BB4-B1BB-FC43D9620BD7}" type="sibTrans" cxnId="{AA94564B-A691-4322-9A41-F8065EE45A9C}">
      <dgm:prSet/>
      <dgm:spPr/>
      <dgm:t>
        <a:bodyPr/>
        <a:lstStyle/>
        <a:p>
          <a:endParaRPr lang="en-US" sz="2000" b="1">
            <a:solidFill>
              <a:srgbClr val="FFFF00"/>
            </a:solidFill>
          </a:endParaRPr>
        </a:p>
      </dgm:t>
    </dgm:pt>
    <dgm:pt modelId="{49B2B762-ECDF-479D-A10C-5E850F5B11D0}">
      <dgm:prSet phldrT="[Text]" custT="1"/>
      <dgm:spPr/>
      <dgm:t>
        <a:bodyPr/>
        <a:lstStyle/>
        <a:p>
          <a:r>
            <a:rPr lang="en-US" sz="1400" b="1" dirty="0">
              <a:solidFill>
                <a:srgbClr val="FFFF00"/>
              </a:solidFill>
            </a:rPr>
            <a:t>Deadline</a:t>
          </a:r>
        </a:p>
      </dgm:t>
    </dgm:pt>
    <dgm:pt modelId="{307A214E-7B1A-4EA3-92EB-CA50346EBF68}" type="parTrans" cxnId="{04A48CE3-C11D-41E0-B3D7-A716BF5E5C3A}">
      <dgm:prSet custT="1"/>
      <dgm:spPr/>
      <dgm:t>
        <a:bodyPr/>
        <a:lstStyle/>
        <a:p>
          <a:endParaRPr lang="en-US" sz="1400" b="1">
            <a:solidFill>
              <a:srgbClr val="FFFF00"/>
            </a:solidFill>
          </a:endParaRPr>
        </a:p>
      </dgm:t>
    </dgm:pt>
    <dgm:pt modelId="{6A8FD1C3-4654-4878-982B-FF96EEA4F948}" type="sibTrans" cxnId="{04A48CE3-C11D-41E0-B3D7-A716BF5E5C3A}">
      <dgm:prSet/>
      <dgm:spPr/>
      <dgm:t>
        <a:bodyPr/>
        <a:lstStyle/>
        <a:p>
          <a:endParaRPr lang="en-US" sz="2000" b="1">
            <a:solidFill>
              <a:srgbClr val="FFFF00"/>
            </a:solidFill>
          </a:endParaRPr>
        </a:p>
      </dgm:t>
    </dgm:pt>
    <dgm:pt modelId="{7297AABE-E348-4BCF-80F7-B87F949A5928}">
      <dgm:prSet phldrT="[Text]" custT="1"/>
      <dgm:spPr/>
      <dgm:t>
        <a:bodyPr/>
        <a:lstStyle/>
        <a:p>
          <a:r>
            <a:rPr lang="en-US" sz="1400" b="1" dirty="0">
              <a:solidFill>
                <a:srgbClr val="FFFF00"/>
              </a:solidFill>
            </a:rPr>
            <a:t>Pressure</a:t>
          </a:r>
        </a:p>
      </dgm:t>
    </dgm:pt>
    <dgm:pt modelId="{7BBA893E-6587-4909-9395-B77BA0840A99}" type="parTrans" cxnId="{8B068D66-0E3E-4D9F-8F65-2F583DF5913D}">
      <dgm:prSet custT="1"/>
      <dgm:spPr/>
      <dgm:t>
        <a:bodyPr/>
        <a:lstStyle/>
        <a:p>
          <a:endParaRPr lang="en-US" sz="1400" b="1">
            <a:solidFill>
              <a:srgbClr val="FFFF00"/>
            </a:solidFill>
          </a:endParaRPr>
        </a:p>
      </dgm:t>
    </dgm:pt>
    <dgm:pt modelId="{331A1665-5AC1-4C98-9322-15A756383275}" type="sibTrans" cxnId="{8B068D66-0E3E-4D9F-8F65-2F583DF5913D}">
      <dgm:prSet/>
      <dgm:spPr/>
      <dgm:t>
        <a:bodyPr/>
        <a:lstStyle/>
        <a:p>
          <a:endParaRPr lang="en-US" sz="2000" b="1">
            <a:solidFill>
              <a:srgbClr val="FFFF00"/>
            </a:solidFill>
          </a:endParaRPr>
        </a:p>
      </dgm:t>
    </dgm:pt>
    <dgm:pt modelId="{71782A5C-056D-4BC3-8A10-FAC30B0593D4}">
      <dgm:prSet phldrT="[Text]" custT="1"/>
      <dgm:spPr/>
      <dgm:t>
        <a:bodyPr/>
        <a:lstStyle/>
        <a:p>
          <a:r>
            <a:rPr lang="en-US" sz="1400" b="1" dirty="0">
              <a:solidFill>
                <a:srgbClr val="FFFF00"/>
              </a:solidFill>
            </a:rPr>
            <a:t>?</a:t>
          </a:r>
        </a:p>
      </dgm:t>
    </dgm:pt>
    <dgm:pt modelId="{F08A71B0-F29A-400E-99B3-66EF54A1D2CC}" type="parTrans" cxnId="{D3D7EF2D-81AE-41C5-A4C0-12C63FCD3EE5}">
      <dgm:prSet custT="1"/>
      <dgm:spPr/>
      <dgm:t>
        <a:bodyPr/>
        <a:lstStyle/>
        <a:p>
          <a:endParaRPr lang="en-US" sz="1400" b="1">
            <a:solidFill>
              <a:srgbClr val="FFFF00"/>
            </a:solidFill>
          </a:endParaRPr>
        </a:p>
      </dgm:t>
    </dgm:pt>
    <dgm:pt modelId="{A2B5E9F4-2330-4673-86B2-ACADD29A42A5}" type="sibTrans" cxnId="{D3D7EF2D-81AE-41C5-A4C0-12C63FCD3EE5}">
      <dgm:prSet/>
      <dgm:spPr/>
      <dgm:t>
        <a:bodyPr/>
        <a:lstStyle/>
        <a:p>
          <a:endParaRPr lang="en-US" sz="2000" b="1">
            <a:solidFill>
              <a:srgbClr val="FFFF00"/>
            </a:solidFill>
          </a:endParaRPr>
        </a:p>
      </dgm:t>
    </dgm:pt>
    <dgm:pt modelId="{930CFA59-58C3-4231-9029-BB17153039B6}">
      <dgm:prSet phldrT="[Text]" custT="1"/>
      <dgm:spPr/>
      <dgm:t>
        <a:bodyPr/>
        <a:lstStyle/>
        <a:p>
          <a:r>
            <a:rPr lang="en-US" sz="1400" b="1" dirty="0">
              <a:solidFill>
                <a:srgbClr val="FFFF00"/>
              </a:solidFill>
            </a:rPr>
            <a:t>?</a:t>
          </a:r>
        </a:p>
      </dgm:t>
    </dgm:pt>
    <dgm:pt modelId="{8A93B671-F56C-4E81-B709-C125BCECA8F7}" type="parTrans" cxnId="{1CA5CC56-6D2D-4DFC-B28B-3667A7D6F484}">
      <dgm:prSet custT="1"/>
      <dgm:spPr/>
      <dgm:t>
        <a:bodyPr/>
        <a:lstStyle/>
        <a:p>
          <a:endParaRPr lang="en-US" sz="1400" b="1">
            <a:solidFill>
              <a:srgbClr val="FFFF00"/>
            </a:solidFill>
          </a:endParaRPr>
        </a:p>
      </dgm:t>
    </dgm:pt>
    <dgm:pt modelId="{A6072BC1-127D-4FE7-A9AF-031DE0D80F3C}" type="sibTrans" cxnId="{1CA5CC56-6D2D-4DFC-B28B-3667A7D6F484}">
      <dgm:prSet/>
      <dgm:spPr/>
      <dgm:t>
        <a:bodyPr/>
        <a:lstStyle/>
        <a:p>
          <a:endParaRPr lang="en-US" sz="2000" b="1">
            <a:solidFill>
              <a:srgbClr val="FFFF00"/>
            </a:solidFill>
          </a:endParaRPr>
        </a:p>
      </dgm:t>
    </dgm:pt>
    <dgm:pt modelId="{CB3F58DD-D4B4-4889-AE91-74424FF7BD7D}" type="pres">
      <dgm:prSet presAssocID="{14DCAE27-3B97-4269-8DC0-A7EB52721D00}" presName="Name0" presStyleCnt="0">
        <dgm:presLayoutVars>
          <dgm:chMax val="1"/>
          <dgm:dir/>
          <dgm:animLvl val="ctr"/>
          <dgm:resizeHandles val="exact"/>
        </dgm:presLayoutVars>
      </dgm:prSet>
      <dgm:spPr/>
    </dgm:pt>
    <dgm:pt modelId="{D07A508C-57D3-447C-BB95-AD78E80E6054}" type="pres">
      <dgm:prSet presAssocID="{6F858062-868B-4152-A2C4-B08FBBF6964F}" presName="centerShape" presStyleLbl="node0" presStyleIdx="0" presStyleCnt="1"/>
      <dgm:spPr/>
    </dgm:pt>
    <dgm:pt modelId="{1C0858C6-74C6-4C94-BBA8-98FBA4107F2D}" type="pres">
      <dgm:prSet presAssocID="{0A2B0007-94FC-4E0A-8A34-22BE83772987}" presName="parTrans" presStyleLbl="sibTrans2D1" presStyleIdx="0" presStyleCnt="7"/>
      <dgm:spPr/>
    </dgm:pt>
    <dgm:pt modelId="{2CA9E3B8-69E8-40CB-8F87-1976310E6E89}" type="pres">
      <dgm:prSet presAssocID="{0A2B0007-94FC-4E0A-8A34-22BE83772987}" presName="connectorText" presStyleLbl="sibTrans2D1" presStyleIdx="0" presStyleCnt="7"/>
      <dgm:spPr/>
    </dgm:pt>
    <dgm:pt modelId="{31228E28-8C73-4334-8CA5-9EA46B2BF84E}" type="pres">
      <dgm:prSet presAssocID="{8A2622CB-A33F-4BC8-91FE-B9D18D2E534F}" presName="node" presStyleLbl="node1" presStyleIdx="0" presStyleCnt="7">
        <dgm:presLayoutVars>
          <dgm:bulletEnabled val="1"/>
        </dgm:presLayoutVars>
      </dgm:prSet>
      <dgm:spPr/>
    </dgm:pt>
    <dgm:pt modelId="{4E0E046C-13EB-474F-AD9F-F42C90993FE0}" type="pres">
      <dgm:prSet presAssocID="{56CC2EE5-B9FA-4134-B717-1E0AE1846DF7}" presName="parTrans" presStyleLbl="sibTrans2D1" presStyleIdx="1" presStyleCnt="7"/>
      <dgm:spPr/>
    </dgm:pt>
    <dgm:pt modelId="{23C33222-CEA7-4910-8AD1-29707662FE39}" type="pres">
      <dgm:prSet presAssocID="{56CC2EE5-B9FA-4134-B717-1E0AE1846DF7}" presName="connectorText" presStyleLbl="sibTrans2D1" presStyleIdx="1" presStyleCnt="7"/>
      <dgm:spPr/>
    </dgm:pt>
    <dgm:pt modelId="{97510FCF-2A0D-436F-A88C-6176E5107D2F}" type="pres">
      <dgm:prSet presAssocID="{3663914B-F856-41E5-91CB-BCEAF6BA8480}" presName="node" presStyleLbl="node1" presStyleIdx="1" presStyleCnt="7">
        <dgm:presLayoutVars>
          <dgm:bulletEnabled val="1"/>
        </dgm:presLayoutVars>
      </dgm:prSet>
      <dgm:spPr/>
    </dgm:pt>
    <dgm:pt modelId="{7F021AEB-D1A0-4131-89B5-E9F55BA50FB0}" type="pres">
      <dgm:prSet presAssocID="{F68F70E3-78E1-4B05-91BA-AAE7E233DF9B}" presName="parTrans" presStyleLbl="sibTrans2D1" presStyleIdx="2" presStyleCnt="7"/>
      <dgm:spPr/>
    </dgm:pt>
    <dgm:pt modelId="{9E294220-70A9-4BA4-AA4B-5B963E00BB3F}" type="pres">
      <dgm:prSet presAssocID="{F68F70E3-78E1-4B05-91BA-AAE7E233DF9B}" presName="connectorText" presStyleLbl="sibTrans2D1" presStyleIdx="2" presStyleCnt="7"/>
      <dgm:spPr/>
    </dgm:pt>
    <dgm:pt modelId="{9A4D5296-7E32-4C0C-B20F-5AA38FD8B94E}" type="pres">
      <dgm:prSet presAssocID="{D451D053-EEE2-44B0-A4EB-76C3D366CD9E}" presName="node" presStyleLbl="node1" presStyleIdx="2" presStyleCnt="7">
        <dgm:presLayoutVars>
          <dgm:bulletEnabled val="1"/>
        </dgm:presLayoutVars>
      </dgm:prSet>
      <dgm:spPr/>
    </dgm:pt>
    <dgm:pt modelId="{A0024B56-EB83-4B46-A1DF-FEB6594BA98F}" type="pres">
      <dgm:prSet presAssocID="{307A214E-7B1A-4EA3-92EB-CA50346EBF68}" presName="parTrans" presStyleLbl="sibTrans2D1" presStyleIdx="3" presStyleCnt="7"/>
      <dgm:spPr/>
    </dgm:pt>
    <dgm:pt modelId="{618636A8-FFE2-4188-AD42-CBBA0476AEF2}" type="pres">
      <dgm:prSet presAssocID="{307A214E-7B1A-4EA3-92EB-CA50346EBF68}" presName="connectorText" presStyleLbl="sibTrans2D1" presStyleIdx="3" presStyleCnt="7"/>
      <dgm:spPr/>
    </dgm:pt>
    <dgm:pt modelId="{413FAB2E-57DB-46C1-BED3-5644E35C9B67}" type="pres">
      <dgm:prSet presAssocID="{49B2B762-ECDF-479D-A10C-5E850F5B11D0}" presName="node" presStyleLbl="node1" presStyleIdx="3" presStyleCnt="7">
        <dgm:presLayoutVars>
          <dgm:bulletEnabled val="1"/>
        </dgm:presLayoutVars>
      </dgm:prSet>
      <dgm:spPr/>
    </dgm:pt>
    <dgm:pt modelId="{6A1D70F3-2B6B-49C0-9785-E78070363809}" type="pres">
      <dgm:prSet presAssocID="{7BBA893E-6587-4909-9395-B77BA0840A99}" presName="parTrans" presStyleLbl="sibTrans2D1" presStyleIdx="4" presStyleCnt="7"/>
      <dgm:spPr/>
    </dgm:pt>
    <dgm:pt modelId="{2F23D172-AF8C-4676-9F90-C5D3CBE3B49B}" type="pres">
      <dgm:prSet presAssocID="{7BBA893E-6587-4909-9395-B77BA0840A99}" presName="connectorText" presStyleLbl="sibTrans2D1" presStyleIdx="4" presStyleCnt="7"/>
      <dgm:spPr/>
    </dgm:pt>
    <dgm:pt modelId="{782D546C-B562-4AE7-B1F5-97EEB7A36C80}" type="pres">
      <dgm:prSet presAssocID="{7297AABE-E348-4BCF-80F7-B87F949A5928}" presName="node" presStyleLbl="node1" presStyleIdx="4" presStyleCnt="7">
        <dgm:presLayoutVars>
          <dgm:bulletEnabled val="1"/>
        </dgm:presLayoutVars>
      </dgm:prSet>
      <dgm:spPr/>
    </dgm:pt>
    <dgm:pt modelId="{67B9134B-499E-4BBB-92EE-E75C09098043}" type="pres">
      <dgm:prSet presAssocID="{8A93B671-F56C-4E81-B709-C125BCECA8F7}" presName="parTrans" presStyleLbl="sibTrans2D1" presStyleIdx="5" presStyleCnt="7"/>
      <dgm:spPr/>
    </dgm:pt>
    <dgm:pt modelId="{094CE3DF-1F1F-4A6B-96F3-F0A4D38C46A8}" type="pres">
      <dgm:prSet presAssocID="{8A93B671-F56C-4E81-B709-C125BCECA8F7}" presName="connectorText" presStyleLbl="sibTrans2D1" presStyleIdx="5" presStyleCnt="7"/>
      <dgm:spPr/>
    </dgm:pt>
    <dgm:pt modelId="{BA651856-F955-4117-8EF6-186EA0ECDA75}" type="pres">
      <dgm:prSet presAssocID="{930CFA59-58C3-4231-9029-BB17153039B6}" presName="node" presStyleLbl="node1" presStyleIdx="5" presStyleCnt="7">
        <dgm:presLayoutVars>
          <dgm:bulletEnabled val="1"/>
        </dgm:presLayoutVars>
      </dgm:prSet>
      <dgm:spPr/>
    </dgm:pt>
    <dgm:pt modelId="{D943647D-7D57-4F4B-B5DF-EF8B1AF81C50}" type="pres">
      <dgm:prSet presAssocID="{F08A71B0-F29A-400E-99B3-66EF54A1D2CC}" presName="parTrans" presStyleLbl="sibTrans2D1" presStyleIdx="6" presStyleCnt="7"/>
      <dgm:spPr/>
    </dgm:pt>
    <dgm:pt modelId="{A3CBDF60-079D-44EA-B924-A93213E084BE}" type="pres">
      <dgm:prSet presAssocID="{F08A71B0-F29A-400E-99B3-66EF54A1D2CC}" presName="connectorText" presStyleLbl="sibTrans2D1" presStyleIdx="6" presStyleCnt="7"/>
      <dgm:spPr/>
    </dgm:pt>
    <dgm:pt modelId="{2AA7A8CA-5744-41CC-8C15-AF0952299C15}" type="pres">
      <dgm:prSet presAssocID="{71782A5C-056D-4BC3-8A10-FAC30B0593D4}" presName="node" presStyleLbl="node1" presStyleIdx="6" presStyleCnt="7">
        <dgm:presLayoutVars>
          <dgm:bulletEnabled val="1"/>
        </dgm:presLayoutVars>
      </dgm:prSet>
      <dgm:spPr/>
    </dgm:pt>
  </dgm:ptLst>
  <dgm:cxnLst>
    <dgm:cxn modelId="{6789C30C-7BE4-4162-9AAC-BD6BB803CF3C}" type="presOf" srcId="{7BBA893E-6587-4909-9395-B77BA0840A99}" destId="{2F23D172-AF8C-4676-9F90-C5D3CBE3B49B}" srcOrd="1" destOrd="0" presId="urn:microsoft.com/office/officeart/2005/8/layout/radial5"/>
    <dgm:cxn modelId="{CFE7861E-41FF-4EB7-9BC9-3C31DFAEDE75}" type="presOf" srcId="{3663914B-F856-41E5-91CB-BCEAF6BA8480}" destId="{97510FCF-2A0D-436F-A88C-6176E5107D2F}" srcOrd="0" destOrd="0" presId="urn:microsoft.com/office/officeart/2005/8/layout/radial5"/>
    <dgm:cxn modelId="{605E231F-1D3A-416B-98D6-F84A8757D0DC}" srcId="{14DCAE27-3B97-4269-8DC0-A7EB52721D00}" destId="{6F858062-868B-4152-A2C4-B08FBBF6964F}" srcOrd="0" destOrd="0" parTransId="{22A48E68-EB68-461A-9C2A-114F58D90C70}" sibTransId="{C6D082A2-31AE-4BF2-BFA0-0AB2726B991F}"/>
    <dgm:cxn modelId="{730F7229-C123-41CE-85E4-084A5A51FC45}" type="presOf" srcId="{71782A5C-056D-4BC3-8A10-FAC30B0593D4}" destId="{2AA7A8CA-5744-41CC-8C15-AF0952299C15}" srcOrd="0" destOrd="0" presId="urn:microsoft.com/office/officeart/2005/8/layout/radial5"/>
    <dgm:cxn modelId="{D3D7EF2D-81AE-41C5-A4C0-12C63FCD3EE5}" srcId="{6F858062-868B-4152-A2C4-B08FBBF6964F}" destId="{71782A5C-056D-4BC3-8A10-FAC30B0593D4}" srcOrd="6" destOrd="0" parTransId="{F08A71B0-F29A-400E-99B3-66EF54A1D2CC}" sibTransId="{A2B5E9F4-2330-4673-86B2-ACADD29A42A5}"/>
    <dgm:cxn modelId="{7229E32E-DDF6-48E0-BDDE-FF7844F5B066}" type="presOf" srcId="{6F858062-868B-4152-A2C4-B08FBBF6964F}" destId="{D07A508C-57D3-447C-BB95-AD78E80E6054}" srcOrd="0" destOrd="0" presId="urn:microsoft.com/office/officeart/2005/8/layout/radial5"/>
    <dgm:cxn modelId="{8B068D66-0E3E-4D9F-8F65-2F583DF5913D}" srcId="{6F858062-868B-4152-A2C4-B08FBBF6964F}" destId="{7297AABE-E348-4BCF-80F7-B87F949A5928}" srcOrd="4" destOrd="0" parTransId="{7BBA893E-6587-4909-9395-B77BA0840A99}" sibTransId="{331A1665-5AC1-4C98-9322-15A756383275}"/>
    <dgm:cxn modelId="{B042A767-CE12-4354-89BE-778A92060968}" type="presOf" srcId="{F08A71B0-F29A-400E-99B3-66EF54A1D2CC}" destId="{D943647D-7D57-4F4B-B5DF-EF8B1AF81C50}" srcOrd="0" destOrd="0" presId="urn:microsoft.com/office/officeart/2005/8/layout/radial5"/>
    <dgm:cxn modelId="{AA94564B-A691-4322-9A41-F8065EE45A9C}" srcId="{6F858062-868B-4152-A2C4-B08FBBF6964F}" destId="{D451D053-EEE2-44B0-A4EB-76C3D366CD9E}" srcOrd="2" destOrd="0" parTransId="{F68F70E3-78E1-4B05-91BA-AAE7E233DF9B}" sibTransId="{FBFA8F22-299D-4BB4-B1BB-FC43D9620BD7}"/>
    <dgm:cxn modelId="{F242974D-7D07-4DB1-820B-C9C6AC9BC607}" type="presOf" srcId="{7297AABE-E348-4BCF-80F7-B87F949A5928}" destId="{782D546C-B562-4AE7-B1F5-97EEB7A36C80}" srcOrd="0" destOrd="0" presId="urn:microsoft.com/office/officeart/2005/8/layout/radial5"/>
    <dgm:cxn modelId="{D241B94D-B550-4EFD-BE7E-5B4A0EECE5CF}" type="presOf" srcId="{307A214E-7B1A-4EA3-92EB-CA50346EBF68}" destId="{A0024B56-EB83-4B46-A1DF-FEB6594BA98F}" srcOrd="0" destOrd="0" presId="urn:microsoft.com/office/officeart/2005/8/layout/radial5"/>
    <dgm:cxn modelId="{606DB571-A39B-4F57-88CB-B1F075C898DE}" type="presOf" srcId="{930CFA59-58C3-4231-9029-BB17153039B6}" destId="{BA651856-F955-4117-8EF6-186EA0ECDA75}" srcOrd="0" destOrd="0" presId="urn:microsoft.com/office/officeart/2005/8/layout/radial5"/>
    <dgm:cxn modelId="{1CA5CC56-6D2D-4DFC-B28B-3667A7D6F484}" srcId="{6F858062-868B-4152-A2C4-B08FBBF6964F}" destId="{930CFA59-58C3-4231-9029-BB17153039B6}" srcOrd="5" destOrd="0" parTransId="{8A93B671-F56C-4E81-B709-C125BCECA8F7}" sibTransId="{A6072BC1-127D-4FE7-A9AF-031DE0D80F3C}"/>
    <dgm:cxn modelId="{04A75C78-A56B-47D9-8D95-3F961DA43D10}" type="presOf" srcId="{14DCAE27-3B97-4269-8DC0-A7EB52721D00}" destId="{CB3F58DD-D4B4-4889-AE91-74424FF7BD7D}" srcOrd="0" destOrd="0" presId="urn:microsoft.com/office/officeart/2005/8/layout/radial5"/>
    <dgm:cxn modelId="{B403CB59-CD61-4276-BA68-79C1F8034FE2}" type="presOf" srcId="{8A93B671-F56C-4E81-B709-C125BCECA8F7}" destId="{094CE3DF-1F1F-4A6B-96F3-F0A4D38C46A8}" srcOrd="1" destOrd="0" presId="urn:microsoft.com/office/officeart/2005/8/layout/radial5"/>
    <dgm:cxn modelId="{A014D992-65CF-42D6-A56D-AD8B1F4EB07E}" type="presOf" srcId="{49B2B762-ECDF-479D-A10C-5E850F5B11D0}" destId="{413FAB2E-57DB-46C1-BED3-5644E35C9B67}" srcOrd="0" destOrd="0" presId="urn:microsoft.com/office/officeart/2005/8/layout/radial5"/>
    <dgm:cxn modelId="{29338D98-2E43-4B0A-80C6-FB92ED884118}" type="presOf" srcId="{D451D053-EEE2-44B0-A4EB-76C3D366CD9E}" destId="{9A4D5296-7E32-4C0C-B20F-5AA38FD8B94E}" srcOrd="0" destOrd="0" presId="urn:microsoft.com/office/officeart/2005/8/layout/radial5"/>
    <dgm:cxn modelId="{5D69AF9B-7DA9-4FB9-9177-B4A2B560C7A6}" type="presOf" srcId="{0A2B0007-94FC-4E0A-8A34-22BE83772987}" destId="{2CA9E3B8-69E8-40CB-8F87-1976310E6E89}" srcOrd="1" destOrd="0" presId="urn:microsoft.com/office/officeart/2005/8/layout/radial5"/>
    <dgm:cxn modelId="{61FC93AB-AB17-46EB-8B6D-0D23EA66BCE2}" type="presOf" srcId="{7BBA893E-6587-4909-9395-B77BA0840A99}" destId="{6A1D70F3-2B6B-49C0-9785-E78070363809}" srcOrd="0" destOrd="0" presId="urn:microsoft.com/office/officeart/2005/8/layout/radial5"/>
    <dgm:cxn modelId="{D84927C5-B21F-4DCB-AA48-E43602BB95BB}" type="presOf" srcId="{F68F70E3-78E1-4B05-91BA-AAE7E233DF9B}" destId="{7F021AEB-D1A0-4131-89B5-E9F55BA50FB0}" srcOrd="0" destOrd="0" presId="urn:microsoft.com/office/officeart/2005/8/layout/radial5"/>
    <dgm:cxn modelId="{0DADD3CA-BED1-4E79-AF0F-C178D2059306}" type="presOf" srcId="{56CC2EE5-B9FA-4134-B717-1E0AE1846DF7}" destId="{23C33222-CEA7-4910-8AD1-29707662FE39}" srcOrd="1" destOrd="0" presId="urn:microsoft.com/office/officeart/2005/8/layout/radial5"/>
    <dgm:cxn modelId="{2C452ACB-45B2-47A4-AE21-CA109CB07B09}" type="presOf" srcId="{56CC2EE5-B9FA-4134-B717-1E0AE1846DF7}" destId="{4E0E046C-13EB-474F-AD9F-F42C90993FE0}" srcOrd="0" destOrd="0" presId="urn:microsoft.com/office/officeart/2005/8/layout/radial5"/>
    <dgm:cxn modelId="{C2686BCB-7CD2-4D27-A02E-F802EDEA8D13}" type="presOf" srcId="{8A2622CB-A33F-4BC8-91FE-B9D18D2E534F}" destId="{31228E28-8C73-4334-8CA5-9EA46B2BF84E}" srcOrd="0" destOrd="0" presId="urn:microsoft.com/office/officeart/2005/8/layout/radial5"/>
    <dgm:cxn modelId="{7F7C91D5-1E69-4EB2-B7F3-396DB06F357E}" srcId="{6F858062-868B-4152-A2C4-B08FBBF6964F}" destId="{3663914B-F856-41E5-91CB-BCEAF6BA8480}" srcOrd="1" destOrd="0" parTransId="{56CC2EE5-B9FA-4134-B717-1E0AE1846DF7}" sibTransId="{FAE00F2B-54F6-4D2E-BDCF-14CFA71692D5}"/>
    <dgm:cxn modelId="{AD795BD9-93CA-4137-92BE-B708A36F8C7C}" type="presOf" srcId="{F68F70E3-78E1-4B05-91BA-AAE7E233DF9B}" destId="{9E294220-70A9-4BA4-AA4B-5B963E00BB3F}" srcOrd="1" destOrd="0" presId="urn:microsoft.com/office/officeart/2005/8/layout/radial5"/>
    <dgm:cxn modelId="{FA1025DB-30D1-4BF8-94CA-153770DA2BA6}" type="presOf" srcId="{307A214E-7B1A-4EA3-92EB-CA50346EBF68}" destId="{618636A8-FFE2-4188-AD42-CBBA0476AEF2}" srcOrd="1" destOrd="0" presId="urn:microsoft.com/office/officeart/2005/8/layout/radial5"/>
    <dgm:cxn modelId="{FE0577DF-958E-4366-9915-8AB179C291C8}" srcId="{6F858062-868B-4152-A2C4-B08FBBF6964F}" destId="{8A2622CB-A33F-4BC8-91FE-B9D18D2E534F}" srcOrd="0" destOrd="0" parTransId="{0A2B0007-94FC-4E0A-8A34-22BE83772987}" sibTransId="{0EFC5BFE-88EA-49C1-B95E-7D2FA879E1A6}"/>
    <dgm:cxn modelId="{04A48CE3-C11D-41E0-B3D7-A716BF5E5C3A}" srcId="{6F858062-868B-4152-A2C4-B08FBBF6964F}" destId="{49B2B762-ECDF-479D-A10C-5E850F5B11D0}" srcOrd="3" destOrd="0" parTransId="{307A214E-7B1A-4EA3-92EB-CA50346EBF68}" sibTransId="{6A8FD1C3-4654-4878-982B-FF96EEA4F948}"/>
    <dgm:cxn modelId="{CED5F5E5-EE0C-4AF2-B6B1-6CA388C3C272}" type="presOf" srcId="{0A2B0007-94FC-4E0A-8A34-22BE83772987}" destId="{1C0858C6-74C6-4C94-BBA8-98FBA4107F2D}" srcOrd="0" destOrd="0" presId="urn:microsoft.com/office/officeart/2005/8/layout/radial5"/>
    <dgm:cxn modelId="{A255B5E6-04C7-48A3-B607-15FA4816C894}" type="presOf" srcId="{8A93B671-F56C-4E81-B709-C125BCECA8F7}" destId="{67B9134B-499E-4BBB-92EE-E75C09098043}" srcOrd="0" destOrd="0" presId="urn:microsoft.com/office/officeart/2005/8/layout/radial5"/>
    <dgm:cxn modelId="{4E3175EF-F4B5-4F54-8843-D35550D98362}" type="presOf" srcId="{F08A71B0-F29A-400E-99B3-66EF54A1D2CC}" destId="{A3CBDF60-079D-44EA-B924-A93213E084BE}" srcOrd="1" destOrd="0" presId="urn:microsoft.com/office/officeart/2005/8/layout/radial5"/>
    <dgm:cxn modelId="{73D5E84D-7814-4173-BC3D-5B1286D59B0C}" type="presParOf" srcId="{CB3F58DD-D4B4-4889-AE91-74424FF7BD7D}" destId="{D07A508C-57D3-447C-BB95-AD78E80E6054}" srcOrd="0" destOrd="0" presId="urn:microsoft.com/office/officeart/2005/8/layout/radial5"/>
    <dgm:cxn modelId="{9FEDB16C-10A4-4ADC-B190-979DC1D2E37C}" type="presParOf" srcId="{CB3F58DD-D4B4-4889-AE91-74424FF7BD7D}" destId="{1C0858C6-74C6-4C94-BBA8-98FBA4107F2D}" srcOrd="1" destOrd="0" presId="urn:microsoft.com/office/officeart/2005/8/layout/radial5"/>
    <dgm:cxn modelId="{5B9B5580-8A1A-4FB8-82BD-9F2D01620998}" type="presParOf" srcId="{1C0858C6-74C6-4C94-BBA8-98FBA4107F2D}" destId="{2CA9E3B8-69E8-40CB-8F87-1976310E6E89}" srcOrd="0" destOrd="0" presId="urn:microsoft.com/office/officeart/2005/8/layout/radial5"/>
    <dgm:cxn modelId="{19C081FD-F527-45A1-A183-7513A1A7C5C2}" type="presParOf" srcId="{CB3F58DD-D4B4-4889-AE91-74424FF7BD7D}" destId="{31228E28-8C73-4334-8CA5-9EA46B2BF84E}" srcOrd="2" destOrd="0" presId="urn:microsoft.com/office/officeart/2005/8/layout/radial5"/>
    <dgm:cxn modelId="{37D4945E-5682-4140-8BBD-38610E162B28}" type="presParOf" srcId="{CB3F58DD-D4B4-4889-AE91-74424FF7BD7D}" destId="{4E0E046C-13EB-474F-AD9F-F42C90993FE0}" srcOrd="3" destOrd="0" presId="urn:microsoft.com/office/officeart/2005/8/layout/radial5"/>
    <dgm:cxn modelId="{132CC72A-E91D-4DB3-863C-7AA7E56A8C62}" type="presParOf" srcId="{4E0E046C-13EB-474F-AD9F-F42C90993FE0}" destId="{23C33222-CEA7-4910-8AD1-29707662FE39}" srcOrd="0" destOrd="0" presId="urn:microsoft.com/office/officeart/2005/8/layout/radial5"/>
    <dgm:cxn modelId="{AA5D4C29-81A3-4902-A53F-F31F63872990}" type="presParOf" srcId="{CB3F58DD-D4B4-4889-AE91-74424FF7BD7D}" destId="{97510FCF-2A0D-436F-A88C-6176E5107D2F}" srcOrd="4" destOrd="0" presId="urn:microsoft.com/office/officeart/2005/8/layout/radial5"/>
    <dgm:cxn modelId="{4261E1AD-BE0D-40DF-9776-502B743B77D0}" type="presParOf" srcId="{CB3F58DD-D4B4-4889-AE91-74424FF7BD7D}" destId="{7F021AEB-D1A0-4131-89B5-E9F55BA50FB0}" srcOrd="5" destOrd="0" presId="urn:microsoft.com/office/officeart/2005/8/layout/radial5"/>
    <dgm:cxn modelId="{02CEC1D0-57BD-4CE4-BAB7-D24E4492AF0D}" type="presParOf" srcId="{7F021AEB-D1A0-4131-89B5-E9F55BA50FB0}" destId="{9E294220-70A9-4BA4-AA4B-5B963E00BB3F}" srcOrd="0" destOrd="0" presId="urn:microsoft.com/office/officeart/2005/8/layout/radial5"/>
    <dgm:cxn modelId="{EE198836-82DF-4DE4-A187-F707BBD241B7}" type="presParOf" srcId="{CB3F58DD-D4B4-4889-AE91-74424FF7BD7D}" destId="{9A4D5296-7E32-4C0C-B20F-5AA38FD8B94E}" srcOrd="6" destOrd="0" presId="urn:microsoft.com/office/officeart/2005/8/layout/radial5"/>
    <dgm:cxn modelId="{59F030B6-8E6F-4288-B849-04FC7A40D1CD}" type="presParOf" srcId="{CB3F58DD-D4B4-4889-AE91-74424FF7BD7D}" destId="{A0024B56-EB83-4B46-A1DF-FEB6594BA98F}" srcOrd="7" destOrd="0" presId="urn:microsoft.com/office/officeart/2005/8/layout/radial5"/>
    <dgm:cxn modelId="{625B04E6-4A7E-49F6-A662-72B4838B7217}" type="presParOf" srcId="{A0024B56-EB83-4B46-A1DF-FEB6594BA98F}" destId="{618636A8-FFE2-4188-AD42-CBBA0476AEF2}" srcOrd="0" destOrd="0" presId="urn:microsoft.com/office/officeart/2005/8/layout/radial5"/>
    <dgm:cxn modelId="{F18E2A99-1591-4DD8-89FE-1659A3E3BC0D}" type="presParOf" srcId="{CB3F58DD-D4B4-4889-AE91-74424FF7BD7D}" destId="{413FAB2E-57DB-46C1-BED3-5644E35C9B67}" srcOrd="8" destOrd="0" presId="urn:microsoft.com/office/officeart/2005/8/layout/radial5"/>
    <dgm:cxn modelId="{97D993B9-D16A-4BD4-851A-9B41DD60F210}" type="presParOf" srcId="{CB3F58DD-D4B4-4889-AE91-74424FF7BD7D}" destId="{6A1D70F3-2B6B-49C0-9785-E78070363809}" srcOrd="9" destOrd="0" presId="urn:microsoft.com/office/officeart/2005/8/layout/radial5"/>
    <dgm:cxn modelId="{9618BCF1-3708-4EB2-88C6-C58D9E953AD9}" type="presParOf" srcId="{6A1D70F3-2B6B-49C0-9785-E78070363809}" destId="{2F23D172-AF8C-4676-9F90-C5D3CBE3B49B}" srcOrd="0" destOrd="0" presId="urn:microsoft.com/office/officeart/2005/8/layout/radial5"/>
    <dgm:cxn modelId="{ED2D0D4D-E57F-4FB1-AE5D-71033A32553A}" type="presParOf" srcId="{CB3F58DD-D4B4-4889-AE91-74424FF7BD7D}" destId="{782D546C-B562-4AE7-B1F5-97EEB7A36C80}" srcOrd="10" destOrd="0" presId="urn:microsoft.com/office/officeart/2005/8/layout/radial5"/>
    <dgm:cxn modelId="{495A897D-9498-4473-87A3-F08F95BFAFB3}" type="presParOf" srcId="{CB3F58DD-D4B4-4889-AE91-74424FF7BD7D}" destId="{67B9134B-499E-4BBB-92EE-E75C09098043}" srcOrd="11" destOrd="0" presId="urn:microsoft.com/office/officeart/2005/8/layout/radial5"/>
    <dgm:cxn modelId="{EFEBA21C-D415-4F4A-82CB-893E1A9855AB}" type="presParOf" srcId="{67B9134B-499E-4BBB-92EE-E75C09098043}" destId="{094CE3DF-1F1F-4A6B-96F3-F0A4D38C46A8}" srcOrd="0" destOrd="0" presId="urn:microsoft.com/office/officeart/2005/8/layout/radial5"/>
    <dgm:cxn modelId="{1D30D24F-8C25-4DE1-88D1-F6F67843DCA6}" type="presParOf" srcId="{CB3F58DD-D4B4-4889-AE91-74424FF7BD7D}" destId="{BA651856-F955-4117-8EF6-186EA0ECDA75}" srcOrd="12" destOrd="0" presId="urn:microsoft.com/office/officeart/2005/8/layout/radial5"/>
    <dgm:cxn modelId="{919887A9-D1F0-4DC5-BF62-B99A429E11E8}" type="presParOf" srcId="{CB3F58DD-D4B4-4889-AE91-74424FF7BD7D}" destId="{D943647D-7D57-4F4B-B5DF-EF8B1AF81C50}" srcOrd="13" destOrd="0" presId="urn:microsoft.com/office/officeart/2005/8/layout/radial5"/>
    <dgm:cxn modelId="{A8EF128A-3336-46FA-A4EA-B4E4C1D4263B}" type="presParOf" srcId="{D943647D-7D57-4F4B-B5DF-EF8B1AF81C50}" destId="{A3CBDF60-079D-44EA-B924-A93213E084BE}" srcOrd="0" destOrd="0" presId="urn:microsoft.com/office/officeart/2005/8/layout/radial5"/>
    <dgm:cxn modelId="{2DD1A378-E860-4CE3-B783-365E35963326}" type="presParOf" srcId="{CB3F58DD-D4B4-4889-AE91-74424FF7BD7D}" destId="{2AA7A8CA-5744-41CC-8C15-AF0952299C15}" srcOrd="14"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3A4EF80-1646-48A0-B50C-305C1C562440}" type="doc">
      <dgm:prSet loTypeId="urn:microsoft.com/office/officeart/2009/3/layout/StepUpProcess" loCatId="process" qsTypeId="urn:microsoft.com/office/officeart/2005/8/quickstyle/simple1" qsCatId="simple" csTypeId="urn:microsoft.com/office/officeart/2005/8/colors/accent1_2" csCatId="accent1"/>
      <dgm:spPr/>
      <dgm:t>
        <a:bodyPr/>
        <a:lstStyle/>
        <a:p>
          <a:endParaRPr lang="en-US"/>
        </a:p>
      </dgm:t>
    </dgm:pt>
    <dgm:pt modelId="{E746C406-1E87-459A-97EF-C9CADF7A0D06}">
      <dgm:prSet/>
      <dgm:spPr/>
      <dgm:t>
        <a:bodyPr/>
        <a:lstStyle/>
        <a:p>
          <a:r>
            <a:rPr lang="zh-CN" b="1" dirty="0"/>
            <a:t>简历</a:t>
          </a:r>
          <a:endParaRPr lang="en-US" dirty="0"/>
        </a:p>
      </dgm:t>
    </dgm:pt>
    <dgm:pt modelId="{25980FB3-9278-4941-A816-AEC0638F82A0}" type="parTrans" cxnId="{3D9FDE13-44E1-47BC-9473-C22CC30C5C79}">
      <dgm:prSet/>
      <dgm:spPr/>
      <dgm:t>
        <a:bodyPr/>
        <a:lstStyle/>
        <a:p>
          <a:endParaRPr lang="en-US"/>
        </a:p>
      </dgm:t>
    </dgm:pt>
    <dgm:pt modelId="{ADEEA6DB-0B28-4E50-9016-409EE39FDD50}" type="sibTrans" cxnId="{3D9FDE13-44E1-47BC-9473-C22CC30C5C79}">
      <dgm:prSet/>
      <dgm:spPr/>
      <dgm:t>
        <a:bodyPr/>
        <a:lstStyle/>
        <a:p>
          <a:endParaRPr lang="en-US"/>
        </a:p>
      </dgm:t>
    </dgm:pt>
    <dgm:pt modelId="{D9B63A50-DED5-4A18-8F13-6DE3E693AF08}">
      <dgm:prSet/>
      <dgm:spPr/>
      <dgm:t>
        <a:bodyPr/>
        <a:lstStyle/>
        <a:p>
          <a:r>
            <a:rPr lang="zh-CN" b="1" dirty="0"/>
            <a:t>学习</a:t>
          </a:r>
          <a:endParaRPr lang="en-US" dirty="0"/>
        </a:p>
      </dgm:t>
    </dgm:pt>
    <dgm:pt modelId="{FB8C0E43-7715-4A4C-BEB9-59B98191219C}" type="parTrans" cxnId="{6F2CCF44-3D0B-451C-ACB2-C8087E6EB9EC}">
      <dgm:prSet/>
      <dgm:spPr/>
      <dgm:t>
        <a:bodyPr/>
        <a:lstStyle/>
        <a:p>
          <a:endParaRPr lang="en-US"/>
        </a:p>
      </dgm:t>
    </dgm:pt>
    <dgm:pt modelId="{141FBED6-6651-4F41-81BD-63B3CC0F77E6}" type="sibTrans" cxnId="{6F2CCF44-3D0B-451C-ACB2-C8087E6EB9EC}">
      <dgm:prSet/>
      <dgm:spPr/>
      <dgm:t>
        <a:bodyPr/>
        <a:lstStyle/>
        <a:p>
          <a:endParaRPr lang="en-US"/>
        </a:p>
      </dgm:t>
    </dgm:pt>
    <dgm:pt modelId="{BA613B7A-77C4-4A96-A7C5-08E2D20E5FBF}">
      <dgm:prSet/>
      <dgm:spPr/>
      <dgm:t>
        <a:bodyPr/>
        <a:lstStyle/>
        <a:p>
          <a:r>
            <a:rPr lang="zh-CN" b="1" dirty="0"/>
            <a:t>简历</a:t>
          </a:r>
          <a:endParaRPr lang="en-US" dirty="0"/>
        </a:p>
      </dgm:t>
    </dgm:pt>
    <dgm:pt modelId="{A8159EAD-C190-46C7-8E1B-7F5281FC4562}" type="parTrans" cxnId="{6A8AA548-0930-43EB-8A0D-BBE5B7741A89}">
      <dgm:prSet/>
      <dgm:spPr/>
      <dgm:t>
        <a:bodyPr/>
        <a:lstStyle/>
        <a:p>
          <a:endParaRPr lang="en-US"/>
        </a:p>
      </dgm:t>
    </dgm:pt>
    <dgm:pt modelId="{540B1B57-A960-41B9-B013-43BA76D95900}" type="sibTrans" cxnId="{6A8AA548-0930-43EB-8A0D-BBE5B7741A89}">
      <dgm:prSet/>
      <dgm:spPr/>
      <dgm:t>
        <a:bodyPr/>
        <a:lstStyle/>
        <a:p>
          <a:endParaRPr lang="en-US"/>
        </a:p>
      </dgm:t>
    </dgm:pt>
    <dgm:pt modelId="{4D7DDA49-5907-4135-AB55-C24EB38127DA}">
      <dgm:prSet/>
      <dgm:spPr/>
      <dgm:t>
        <a:bodyPr/>
        <a:lstStyle/>
        <a:p>
          <a:r>
            <a:rPr lang="zh-CN" b="1"/>
            <a:t>面试</a:t>
          </a:r>
          <a:endParaRPr lang="en-US"/>
        </a:p>
      </dgm:t>
    </dgm:pt>
    <dgm:pt modelId="{28F637C5-B4FE-43BA-AAEC-571E09A6AEE5}" type="parTrans" cxnId="{98223AF5-013D-4771-99AB-61F4E9C9AC6A}">
      <dgm:prSet/>
      <dgm:spPr/>
      <dgm:t>
        <a:bodyPr/>
        <a:lstStyle/>
        <a:p>
          <a:endParaRPr lang="en-US"/>
        </a:p>
      </dgm:t>
    </dgm:pt>
    <dgm:pt modelId="{9C3D8E19-4FA1-4DD4-9059-A82BA9480E1E}" type="sibTrans" cxnId="{98223AF5-013D-4771-99AB-61F4E9C9AC6A}">
      <dgm:prSet/>
      <dgm:spPr/>
      <dgm:t>
        <a:bodyPr/>
        <a:lstStyle/>
        <a:p>
          <a:endParaRPr lang="en-US"/>
        </a:p>
      </dgm:t>
    </dgm:pt>
    <dgm:pt modelId="{FCCD93DC-75C7-4842-ACBD-F9EE556652C7}" type="pres">
      <dgm:prSet presAssocID="{D3A4EF80-1646-48A0-B50C-305C1C562440}" presName="rootnode" presStyleCnt="0">
        <dgm:presLayoutVars>
          <dgm:chMax/>
          <dgm:chPref/>
          <dgm:dir/>
          <dgm:animLvl val="lvl"/>
        </dgm:presLayoutVars>
      </dgm:prSet>
      <dgm:spPr/>
    </dgm:pt>
    <dgm:pt modelId="{89DD745E-9BDC-4851-844F-007E8DCCCC97}" type="pres">
      <dgm:prSet presAssocID="{E746C406-1E87-459A-97EF-C9CADF7A0D06}" presName="composite" presStyleCnt="0"/>
      <dgm:spPr/>
    </dgm:pt>
    <dgm:pt modelId="{75B2352C-E274-4942-A4A7-6A87686BE38A}" type="pres">
      <dgm:prSet presAssocID="{E746C406-1E87-459A-97EF-C9CADF7A0D06}" presName="LShape" presStyleLbl="alignNode1" presStyleIdx="0" presStyleCnt="7"/>
      <dgm:spPr/>
    </dgm:pt>
    <dgm:pt modelId="{B5E1BFE7-D72D-4009-B01C-38A4AE80ABF1}" type="pres">
      <dgm:prSet presAssocID="{E746C406-1E87-459A-97EF-C9CADF7A0D06}" presName="ParentText" presStyleLbl="revTx" presStyleIdx="0" presStyleCnt="4">
        <dgm:presLayoutVars>
          <dgm:chMax val="0"/>
          <dgm:chPref val="0"/>
          <dgm:bulletEnabled val="1"/>
        </dgm:presLayoutVars>
      </dgm:prSet>
      <dgm:spPr/>
    </dgm:pt>
    <dgm:pt modelId="{1FD66B5B-5909-43EC-BB92-526B0420DDC2}" type="pres">
      <dgm:prSet presAssocID="{E746C406-1E87-459A-97EF-C9CADF7A0D06}" presName="Triangle" presStyleLbl="alignNode1" presStyleIdx="1" presStyleCnt="7"/>
      <dgm:spPr/>
    </dgm:pt>
    <dgm:pt modelId="{1C60E02A-E1D3-4382-83ED-82BAE63C8B0E}" type="pres">
      <dgm:prSet presAssocID="{ADEEA6DB-0B28-4E50-9016-409EE39FDD50}" presName="sibTrans" presStyleCnt="0"/>
      <dgm:spPr/>
    </dgm:pt>
    <dgm:pt modelId="{A0332C3C-E36C-4803-811A-A296E6DFEB0C}" type="pres">
      <dgm:prSet presAssocID="{ADEEA6DB-0B28-4E50-9016-409EE39FDD50}" presName="space" presStyleCnt="0"/>
      <dgm:spPr/>
    </dgm:pt>
    <dgm:pt modelId="{2167AE54-AEE9-48D1-97D1-E36C2E6D4AD1}" type="pres">
      <dgm:prSet presAssocID="{D9B63A50-DED5-4A18-8F13-6DE3E693AF08}" presName="composite" presStyleCnt="0"/>
      <dgm:spPr/>
    </dgm:pt>
    <dgm:pt modelId="{5D19A999-EF27-4246-8B0B-A86F385424D8}" type="pres">
      <dgm:prSet presAssocID="{D9B63A50-DED5-4A18-8F13-6DE3E693AF08}" presName="LShape" presStyleLbl="alignNode1" presStyleIdx="2" presStyleCnt="7"/>
      <dgm:spPr/>
    </dgm:pt>
    <dgm:pt modelId="{63C9B833-8EBE-46F9-8845-6254CA9E6F9E}" type="pres">
      <dgm:prSet presAssocID="{D9B63A50-DED5-4A18-8F13-6DE3E693AF08}" presName="ParentText" presStyleLbl="revTx" presStyleIdx="1" presStyleCnt="4">
        <dgm:presLayoutVars>
          <dgm:chMax val="0"/>
          <dgm:chPref val="0"/>
          <dgm:bulletEnabled val="1"/>
        </dgm:presLayoutVars>
      </dgm:prSet>
      <dgm:spPr/>
    </dgm:pt>
    <dgm:pt modelId="{29D0E802-18D1-4923-9F7D-5C0B64874A88}" type="pres">
      <dgm:prSet presAssocID="{D9B63A50-DED5-4A18-8F13-6DE3E693AF08}" presName="Triangle" presStyleLbl="alignNode1" presStyleIdx="3" presStyleCnt="7"/>
      <dgm:spPr/>
    </dgm:pt>
    <dgm:pt modelId="{632AE8A5-CBFE-46A0-A09B-3811B7797B4E}" type="pres">
      <dgm:prSet presAssocID="{141FBED6-6651-4F41-81BD-63B3CC0F77E6}" presName="sibTrans" presStyleCnt="0"/>
      <dgm:spPr/>
    </dgm:pt>
    <dgm:pt modelId="{561810B3-8796-490F-A19D-133C9E722C74}" type="pres">
      <dgm:prSet presAssocID="{141FBED6-6651-4F41-81BD-63B3CC0F77E6}" presName="space" presStyleCnt="0"/>
      <dgm:spPr/>
    </dgm:pt>
    <dgm:pt modelId="{4FFEACB4-7C51-46E7-930F-C90DBD6D4D6C}" type="pres">
      <dgm:prSet presAssocID="{BA613B7A-77C4-4A96-A7C5-08E2D20E5FBF}" presName="composite" presStyleCnt="0"/>
      <dgm:spPr/>
    </dgm:pt>
    <dgm:pt modelId="{93DBCDCD-6A20-4B5B-9F93-07DACC6324E2}" type="pres">
      <dgm:prSet presAssocID="{BA613B7A-77C4-4A96-A7C5-08E2D20E5FBF}" presName="LShape" presStyleLbl="alignNode1" presStyleIdx="4" presStyleCnt="7"/>
      <dgm:spPr/>
    </dgm:pt>
    <dgm:pt modelId="{45763CAD-FB6D-43B2-8676-B092D15A75C7}" type="pres">
      <dgm:prSet presAssocID="{BA613B7A-77C4-4A96-A7C5-08E2D20E5FBF}" presName="ParentText" presStyleLbl="revTx" presStyleIdx="2" presStyleCnt="4">
        <dgm:presLayoutVars>
          <dgm:chMax val="0"/>
          <dgm:chPref val="0"/>
          <dgm:bulletEnabled val="1"/>
        </dgm:presLayoutVars>
      </dgm:prSet>
      <dgm:spPr/>
    </dgm:pt>
    <dgm:pt modelId="{F93C06B7-6026-4D77-ACCD-C09B2D7C584D}" type="pres">
      <dgm:prSet presAssocID="{BA613B7A-77C4-4A96-A7C5-08E2D20E5FBF}" presName="Triangle" presStyleLbl="alignNode1" presStyleIdx="5" presStyleCnt="7"/>
      <dgm:spPr/>
    </dgm:pt>
    <dgm:pt modelId="{02541FE2-1333-432C-AEEB-3316563E5376}" type="pres">
      <dgm:prSet presAssocID="{540B1B57-A960-41B9-B013-43BA76D95900}" presName="sibTrans" presStyleCnt="0"/>
      <dgm:spPr/>
    </dgm:pt>
    <dgm:pt modelId="{84A7E72C-2167-4E62-9084-81C6B463DE32}" type="pres">
      <dgm:prSet presAssocID="{540B1B57-A960-41B9-B013-43BA76D95900}" presName="space" presStyleCnt="0"/>
      <dgm:spPr/>
    </dgm:pt>
    <dgm:pt modelId="{FBADEF16-37C6-4BC7-AA09-C3B9F0AC8214}" type="pres">
      <dgm:prSet presAssocID="{4D7DDA49-5907-4135-AB55-C24EB38127DA}" presName="composite" presStyleCnt="0"/>
      <dgm:spPr/>
    </dgm:pt>
    <dgm:pt modelId="{696C2921-368D-4F25-B3DA-DCB3E8BAFEA1}" type="pres">
      <dgm:prSet presAssocID="{4D7DDA49-5907-4135-AB55-C24EB38127DA}" presName="LShape" presStyleLbl="alignNode1" presStyleIdx="6" presStyleCnt="7"/>
      <dgm:spPr/>
    </dgm:pt>
    <dgm:pt modelId="{D1B64C5D-6D9F-48FA-94B9-5E64ED5C2D68}" type="pres">
      <dgm:prSet presAssocID="{4D7DDA49-5907-4135-AB55-C24EB38127DA}" presName="ParentText" presStyleLbl="revTx" presStyleIdx="3" presStyleCnt="4">
        <dgm:presLayoutVars>
          <dgm:chMax val="0"/>
          <dgm:chPref val="0"/>
          <dgm:bulletEnabled val="1"/>
        </dgm:presLayoutVars>
      </dgm:prSet>
      <dgm:spPr/>
    </dgm:pt>
  </dgm:ptLst>
  <dgm:cxnLst>
    <dgm:cxn modelId="{19EB1613-32F7-4872-801B-29620F38E73B}" type="presOf" srcId="{D3A4EF80-1646-48A0-B50C-305C1C562440}" destId="{FCCD93DC-75C7-4842-ACBD-F9EE556652C7}" srcOrd="0" destOrd="0" presId="urn:microsoft.com/office/officeart/2009/3/layout/StepUpProcess"/>
    <dgm:cxn modelId="{3D9FDE13-44E1-47BC-9473-C22CC30C5C79}" srcId="{D3A4EF80-1646-48A0-B50C-305C1C562440}" destId="{E746C406-1E87-459A-97EF-C9CADF7A0D06}" srcOrd="0" destOrd="0" parTransId="{25980FB3-9278-4941-A816-AEC0638F82A0}" sibTransId="{ADEEA6DB-0B28-4E50-9016-409EE39FDD50}"/>
    <dgm:cxn modelId="{E809122E-7984-4594-8961-93BD7C78E994}" type="presOf" srcId="{D9B63A50-DED5-4A18-8F13-6DE3E693AF08}" destId="{63C9B833-8EBE-46F9-8845-6254CA9E6F9E}" srcOrd="0" destOrd="0" presId="urn:microsoft.com/office/officeart/2009/3/layout/StepUpProcess"/>
    <dgm:cxn modelId="{6F2CCF44-3D0B-451C-ACB2-C8087E6EB9EC}" srcId="{D3A4EF80-1646-48A0-B50C-305C1C562440}" destId="{D9B63A50-DED5-4A18-8F13-6DE3E693AF08}" srcOrd="1" destOrd="0" parTransId="{FB8C0E43-7715-4A4C-BEB9-59B98191219C}" sibTransId="{141FBED6-6651-4F41-81BD-63B3CC0F77E6}"/>
    <dgm:cxn modelId="{6A8AA548-0930-43EB-8A0D-BBE5B7741A89}" srcId="{D3A4EF80-1646-48A0-B50C-305C1C562440}" destId="{BA613B7A-77C4-4A96-A7C5-08E2D20E5FBF}" srcOrd="2" destOrd="0" parTransId="{A8159EAD-C190-46C7-8E1B-7F5281FC4562}" sibTransId="{540B1B57-A960-41B9-B013-43BA76D95900}"/>
    <dgm:cxn modelId="{4CE5E599-F0B7-427E-8233-7054AD8BDF6B}" type="presOf" srcId="{4D7DDA49-5907-4135-AB55-C24EB38127DA}" destId="{D1B64C5D-6D9F-48FA-94B9-5E64ED5C2D68}" srcOrd="0" destOrd="0" presId="urn:microsoft.com/office/officeart/2009/3/layout/StepUpProcess"/>
    <dgm:cxn modelId="{880D63A6-0F59-48F6-B351-3297A345B45D}" type="presOf" srcId="{BA613B7A-77C4-4A96-A7C5-08E2D20E5FBF}" destId="{45763CAD-FB6D-43B2-8676-B092D15A75C7}" srcOrd="0" destOrd="0" presId="urn:microsoft.com/office/officeart/2009/3/layout/StepUpProcess"/>
    <dgm:cxn modelId="{E2DDE2BC-3C17-4161-8AAF-4FB657440F01}" type="presOf" srcId="{E746C406-1E87-459A-97EF-C9CADF7A0D06}" destId="{B5E1BFE7-D72D-4009-B01C-38A4AE80ABF1}" srcOrd="0" destOrd="0" presId="urn:microsoft.com/office/officeart/2009/3/layout/StepUpProcess"/>
    <dgm:cxn modelId="{98223AF5-013D-4771-99AB-61F4E9C9AC6A}" srcId="{D3A4EF80-1646-48A0-B50C-305C1C562440}" destId="{4D7DDA49-5907-4135-AB55-C24EB38127DA}" srcOrd="3" destOrd="0" parTransId="{28F637C5-B4FE-43BA-AAEC-571E09A6AEE5}" sibTransId="{9C3D8E19-4FA1-4DD4-9059-A82BA9480E1E}"/>
    <dgm:cxn modelId="{54CFB11B-98C9-4A35-AD9D-489A9694A8B1}" type="presParOf" srcId="{FCCD93DC-75C7-4842-ACBD-F9EE556652C7}" destId="{89DD745E-9BDC-4851-844F-007E8DCCCC97}" srcOrd="0" destOrd="0" presId="urn:microsoft.com/office/officeart/2009/3/layout/StepUpProcess"/>
    <dgm:cxn modelId="{1C04AE44-B548-427C-BBF4-456FAF7947D2}" type="presParOf" srcId="{89DD745E-9BDC-4851-844F-007E8DCCCC97}" destId="{75B2352C-E274-4942-A4A7-6A87686BE38A}" srcOrd="0" destOrd="0" presId="urn:microsoft.com/office/officeart/2009/3/layout/StepUpProcess"/>
    <dgm:cxn modelId="{C5BA5C77-42C5-4774-90E1-4E89E2169FEA}" type="presParOf" srcId="{89DD745E-9BDC-4851-844F-007E8DCCCC97}" destId="{B5E1BFE7-D72D-4009-B01C-38A4AE80ABF1}" srcOrd="1" destOrd="0" presId="urn:microsoft.com/office/officeart/2009/3/layout/StepUpProcess"/>
    <dgm:cxn modelId="{865D0DD4-185F-420D-9EA2-860DF976F10F}" type="presParOf" srcId="{89DD745E-9BDC-4851-844F-007E8DCCCC97}" destId="{1FD66B5B-5909-43EC-BB92-526B0420DDC2}" srcOrd="2" destOrd="0" presId="urn:microsoft.com/office/officeart/2009/3/layout/StepUpProcess"/>
    <dgm:cxn modelId="{7F3ECC6B-0DED-43D6-A735-4FBB58050D7E}" type="presParOf" srcId="{FCCD93DC-75C7-4842-ACBD-F9EE556652C7}" destId="{1C60E02A-E1D3-4382-83ED-82BAE63C8B0E}" srcOrd="1" destOrd="0" presId="urn:microsoft.com/office/officeart/2009/3/layout/StepUpProcess"/>
    <dgm:cxn modelId="{4B52C6DF-64B2-4FA2-AD62-E96F9D3F72E6}" type="presParOf" srcId="{1C60E02A-E1D3-4382-83ED-82BAE63C8B0E}" destId="{A0332C3C-E36C-4803-811A-A296E6DFEB0C}" srcOrd="0" destOrd="0" presId="urn:microsoft.com/office/officeart/2009/3/layout/StepUpProcess"/>
    <dgm:cxn modelId="{0AB32C68-26EB-4ED9-BA4B-8DDC110F14E7}" type="presParOf" srcId="{FCCD93DC-75C7-4842-ACBD-F9EE556652C7}" destId="{2167AE54-AEE9-48D1-97D1-E36C2E6D4AD1}" srcOrd="2" destOrd="0" presId="urn:microsoft.com/office/officeart/2009/3/layout/StepUpProcess"/>
    <dgm:cxn modelId="{BA428D88-C5E1-420A-B326-65C55D4C1472}" type="presParOf" srcId="{2167AE54-AEE9-48D1-97D1-E36C2E6D4AD1}" destId="{5D19A999-EF27-4246-8B0B-A86F385424D8}" srcOrd="0" destOrd="0" presId="urn:microsoft.com/office/officeart/2009/3/layout/StepUpProcess"/>
    <dgm:cxn modelId="{16561614-5F40-4E7F-B6CF-304C61ED6443}" type="presParOf" srcId="{2167AE54-AEE9-48D1-97D1-E36C2E6D4AD1}" destId="{63C9B833-8EBE-46F9-8845-6254CA9E6F9E}" srcOrd="1" destOrd="0" presId="urn:microsoft.com/office/officeart/2009/3/layout/StepUpProcess"/>
    <dgm:cxn modelId="{FBE465E5-3C23-4E46-A7A3-7AAD6C6557BF}" type="presParOf" srcId="{2167AE54-AEE9-48D1-97D1-E36C2E6D4AD1}" destId="{29D0E802-18D1-4923-9F7D-5C0B64874A88}" srcOrd="2" destOrd="0" presId="urn:microsoft.com/office/officeart/2009/3/layout/StepUpProcess"/>
    <dgm:cxn modelId="{E514155B-B31C-4033-A900-FFD5A41DE12B}" type="presParOf" srcId="{FCCD93DC-75C7-4842-ACBD-F9EE556652C7}" destId="{632AE8A5-CBFE-46A0-A09B-3811B7797B4E}" srcOrd="3" destOrd="0" presId="urn:microsoft.com/office/officeart/2009/3/layout/StepUpProcess"/>
    <dgm:cxn modelId="{E760FA34-BDFA-4729-8AA8-A22EF265DE31}" type="presParOf" srcId="{632AE8A5-CBFE-46A0-A09B-3811B7797B4E}" destId="{561810B3-8796-490F-A19D-133C9E722C74}" srcOrd="0" destOrd="0" presId="urn:microsoft.com/office/officeart/2009/3/layout/StepUpProcess"/>
    <dgm:cxn modelId="{97223738-8E4E-4DA4-B353-27223528B0B3}" type="presParOf" srcId="{FCCD93DC-75C7-4842-ACBD-F9EE556652C7}" destId="{4FFEACB4-7C51-46E7-930F-C90DBD6D4D6C}" srcOrd="4" destOrd="0" presId="urn:microsoft.com/office/officeart/2009/3/layout/StepUpProcess"/>
    <dgm:cxn modelId="{2E74F05D-C95A-4D0F-910A-1EC98161DE27}" type="presParOf" srcId="{4FFEACB4-7C51-46E7-930F-C90DBD6D4D6C}" destId="{93DBCDCD-6A20-4B5B-9F93-07DACC6324E2}" srcOrd="0" destOrd="0" presId="urn:microsoft.com/office/officeart/2009/3/layout/StepUpProcess"/>
    <dgm:cxn modelId="{89DD7657-EAF1-4D27-9838-3C24CEC78F1E}" type="presParOf" srcId="{4FFEACB4-7C51-46E7-930F-C90DBD6D4D6C}" destId="{45763CAD-FB6D-43B2-8676-B092D15A75C7}" srcOrd="1" destOrd="0" presId="urn:microsoft.com/office/officeart/2009/3/layout/StepUpProcess"/>
    <dgm:cxn modelId="{7B280CD4-C240-47E9-86A4-C9ADC849F4F0}" type="presParOf" srcId="{4FFEACB4-7C51-46E7-930F-C90DBD6D4D6C}" destId="{F93C06B7-6026-4D77-ACCD-C09B2D7C584D}" srcOrd="2" destOrd="0" presId="urn:microsoft.com/office/officeart/2009/3/layout/StepUpProcess"/>
    <dgm:cxn modelId="{CAC3764D-0570-4F78-8470-0FDEDB7190BD}" type="presParOf" srcId="{FCCD93DC-75C7-4842-ACBD-F9EE556652C7}" destId="{02541FE2-1333-432C-AEEB-3316563E5376}" srcOrd="5" destOrd="0" presId="urn:microsoft.com/office/officeart/2009/3/layout/StepUpProcess"/>
    <dgm:cxn modelId="{0EA4D6FB-B33C-4F60-A9FA-3608899D6916}" type="presParOf" srcId="{02541FE2-1333-432C-AEEB-3316563E5376}" destId="{84A7E72C-2167-4E62-9084-81C6B463DE32}" srcOrd="0" destOrd="0" presId="urn:microsoft.com/office/officeart/2009/3/layout/StepUpProcess"/>
    <dgm:cxn modelId="{162F3D30-1DB1-4BFD-8DCD-528916122F54}" type="presParOf" srcId="{FCCD93DC-75C7-4842-ACBD-F9EE556652C7}" destId="{FBADEF16-37C6-4BC7-AA09-C3B9F0AC8214}" srcOrd="6" destOrd="0" presId="urn:microsoft.com/office/officeart/2009/3/layout/StepUpProcess"/>
    <dgm:cxn modelId="{C390C79D-D0C7-4AF3-B927-80B3EE609151}" type="presParOf" srcId="{FBADEF16-37C6-4BC7-AA09-C3B9F0AC8214}" destId="{696C2921-368D-4F25-B3DA-DCB3E8BAFEA1}" srcOrd="0" destOrd="0" presId="urn:microsoft.com/office/officeart/2009/3/layout/StepUpProcess"/>
    <dgm:cxn modelId="{27258933-25EF-472D-B98F-C99569A0BCD3}" type="presParOf" srcId="{FBADEF16-37C6-4BC7-AA09-C3B9F0AC8214}" destId="{D1B64C5D-6D9F-48FA-94B9-5E64ED5C2D68}"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B2352C-E274-4942-A4A7-6A87686BE38A}">
      <dsp:nvSpPr>
        <dsp:cNvPr id="0" name=""/>
        <dsp:cNvSpPr/>
      </dsp:nvSpPr>
      <dsp:spPr>
        <a:xfrm rot="5400000">
          <a:off x="252894" y="1098034"/>
          <a:ext cx="757732" cy="1260849"/>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E1BFE7-D72D-4009-B01C-38A4AE80ABF1}">
      <dsp:nvSpPr>
        <dsp:cNvPr id="0" name=""/>
        <dsp:cNvSpPr/>
      </dsp:nvSpPr>
      <dsp:spPr>
        <a:xfrm>
          <a:off x="126409" y="1474756"/>
          <a:ext cx="1138301" cy="997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zh-CN" sz="3400" b="1" kern="1200" dirty="0"/>
            <a:t>简历</a:t>
          </a:r>
          <a:endParaRPr lang="en-US" sz="3400" kern="1200" dirty="0"/>
        </a:p>
      </dsp:txBody>
      <dsp:txXfrm>
        <a:off x="126409" y="1474756"/>
        <a:ext cx="1138301" cy="997788"/>
      </dsp:txXfrm>
    </dsp:sp>
    <dsp:sp modelId="{1FD66B5B-5909-43EC-BB92-526B0420DDC2}">
      <dsp:nvSpPr>
        <dsp:cNvPr id="0" name=""/>
        <dsp:cNvSpPr/>
      </dsp:nvSpPr>
      <dsp:spPr>
        <a:xfrm>
          <a:off x="1049937" y="1005209"/>
          <a:ext cx="214773" cy="214773"/>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19A999-EF27-4246-8B0B-A86F385424D8}">
      <dsp:nvSpPr>
        <dsp:cNvPr id="0" name=""/>
        <dsp:cNvSpPr/>
      </dsp:nvSpPr>
      <dsp:spPr>
        <a:xfrm rot="5400000">
          <a:off x="1646398" y="753210"/>
          <a:ext cx="757732" cy="1260849"/>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C9B833-8EBE-46F9-8845-6254CA9E6F9E}">
      <dsp:nvSpPr>
        <dsp:cNvPr id="0" name=""/>
        <dsp:cNvSpPr/>
      </dsp:nvSpPr>
      <dsp:spPr>
        <a:xfrm>
          <a:off x="1519913" y="1129932"/>
          <a:ext cx="1138301" cy="997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zh-CN" sz="3400" b="1" kern="1200" dirty="0"/>
            <a:t>学习</a:t>
          </a:r>
          <a:endParaRPr lang="en-US" sz="3400" kern="1200" dirty="0"/>
        </a:p>
      </dsp:txBody>
      <dsp:txXfrm>
        <a:off x="1519913" y="1129932"/>
        <a:ext cx="1138301" cy="997788"/>
      </dsp:txXfrm>
    </dsp:sp>
    <dsp:sp modelId="{29D0E802-18D1-4923-9F7D-5C0B64874A88}">
      <dsp:nvSpPr>
        <dsp:cNvPr id="0" name=""/>
        <dsp:cNvSpPr/>
      </dsp:nvSpPr>
      <dsp:spPr>
        <a:xfrm>
          <a:off x="2443441" y="660385"/>
          <a:ext cx="214773" cy="214773"/>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DBCDCD-6A20-4B5B-9F93-07DACC6324E2}">
      <dsp:nvSpPr>
        <dsp:cNvPr id="0" name=""/>
        <dsp:cNvSpPr/>
      </dsp:nvSpPr>
      <dsp:spPr>
        <a:xfrm rot="5400000">
          <a:off x="3039901" y="408386"/>
          <a:ext cx="757732" cy="1260849"/>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763CAD-FB6D-43B2-8676-B092D15A75C7}">
      <dsp:nvSpPr>
        <dsp:cNvPr id="0" name=""/>
        <dsp:cNvSpPr/>
      </dsp:nvSpPr>
      <dsp:spPr>
        <a:xfrm>
          <a:off x="2913417" y="785108"/>
          <a:ext cx="1138301" cy="997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zh-CN" sz="3400" b="1" kern="1200" dirty="0"/>
            <a:t>简历</a:t>
          </a:r>
          <a:endParaRPr lang="en-US" sz="3400" kern="1200" dirty="0"/>
        </a:p>
      </dsp:txBody>
      <dsp:txXfrm>
        <a:off x="2913417" y="785108"/>
        <a:ext cx="1138301" cy="997788"/>
      </dsp:txXfrm>
    </dsp:sp>
    <dsp:sp modelId="{F93C06B7-6026-4D77-ACCD-C09B2D7C584D}">
      <dsp:nvSpPr>
        <dsp:cNvPr id="0" name=""/>
        <dsp:cNvSpPr/>
      </dsp:nvSpPr>
      <dsp:spPr>
        <a:xfrm>
          <a:off x="3836945" y="315561"/>
          <a:ext cx="214773" cy="214773"/>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6C2921-368D-4F25-B3DA-DCB3E8BAFEA1}">
      <dsp:nvSpPr>
        <dsp:cNvPr id="0" name=""/>
        <dsp:cNvSpPr/>
      </dsp:nvSpPr>
      <dsp:spPr>
        <a:xfrm rot="5400000">
          <a:off x="4433405" y="63562"/>
          <a:ext cx="757732" cy="1260849"/>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B64C5D-6D9F-48FA-94B9-5E64ED5C2D68}">
      <dsp:nvSpPr>
        <dsp:cNvPr id="0" name=""/>
        <dsp:cNvSpPr/>
      </dsp:nvSpPr>
      <dsp:spPr>
        <a:xfrm>
          <a:off x="4306921" y="440284"/>
          <a:ext cx="1138301" cy="997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zh-CN" sz="3400" b="1" kern="1200"/>
            <a:t>面试</a:t>
          </a:r>
          <a:endParaRPr lang="en-US" sz="3400" kern="1200"/>
        </a:p>
      </dsp:txBody>
      <dsp:txXfrm>
        <a:off x="4306921" y="440284"/>
        <a:ext cx="1138301" cy="9977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9C4BC2-3EC8-446E-B070-440A1949BF4D}">
      <dsp:nvSpPr>
        <dsp:cNvPr id="0" name=""/>
        <dsp:cNvSpPr/>
      </dsp:nvSpPr>
      <dsp:spPr>
        <a:xfrm rot="5400000">
          <a:off x="-260523" y="261231"/>
          <a:ext cx="1736820" cy="121577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b="0" kern="1200" dirty="0"/>
            <a:t>Business process/</a:t>
          </a:r>
          <a:r>
            <a:rPr lang="zh-CN" sz="1300" b="0" kern="1200" dirty="0"/>
            <a:t>业务流程</a:t>
          </a:r>
          <a:endParaRPr lang="en-US" sz="1300" kern="1200" dirty="0"/>
        </a:p>
      </dsp:txBody>
      <dsp:txXfrm rot="-5400000">
        <a:off x="0" y="608595"/>
        <a:ext cx="1215774" cy="521046"/>
      </dsp:txXfrm>
    </dsp:sp>
    <dsp:sp modelId="{4D603CB3-13E5-4923-99E9-5C936FE4BEEE}">
      <dsp:nvSpPr>
        <dsp:cNvPr id="0" name=""/>
        <dsp:cNvSpPr/>
      </dsp:nvSpPr>
      <dsp:spPr>
        <a:xfrm rot="5400000">
          <a:off x="2793960" y="-1577478"/>
          <a:ext cx="1128933" cy="428530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5715" rIns="5715" bIns="5715" numCol="1" spcCol="1270" anchor="ctr" anchorCtr="0">
          <a:noAutofit/>
        </a:bodyPr>
        <a:lstStyle/>
        <a:p>
          <a:pPr marL="57150" lvl="1" indent="-57150" algn="l" defTabSz="400050">
            <a:lnSpc>
              <a:spcPct val="90000"/>
            </a:lnSpc>
            <a:spcBef>
              <a:spcPct val="0"/>
            </a:spcBef>
            <a:spcAft>
              <a:spcPct val="15000"/>
            </a:spcAft>
            <a:buChar char="•"/>
          </a:pPr>
          <a:r>
            <a:rPr lang="en-US" sz="900" kern="1200" dirty="0"/>
            <a:t>Identify/understand business goals/problems/opportunities</a:t>
          </a:r>
        </a:p>
        <a:p>
          <a:pPr marL="57150" lvl="1" indent="-57150" algn="l" defTabSz="400050">
            <a:lnSpc>
              <a:spcPct val="90000"/>
            </a:lnSpc>
            <a:spcBef>
              <a:spcPct val="0"/>
            </a:spcBef>
            <a:spcAft>
              <a:spcPct val="15000"/>
            </a:spcAft>
            <a:buFont typeface="Arial" panose="020B0604020202020204" pitchFamily="34" charset="0"/>
            <a:buChar char="•"/>
          </a:pPr>
          <a:r>
            <a:rPr lang="en-US" altLang="zh-CN" sz="900" kern="1200" dirty="0">
              <a:solidFill>
                <a:schemeClr val="bg1"/>
              </a:solidFill>
            </a:rPr>
            <a:t>Review documents and interview SME(Subject Matter Expert)</a:t>
          </a:r>
          <a:endParaRPr lang="en-US" sz="900" kern="1200" dirty="0">
            <a:solidFill>
              <a:schemeClr val="bg1"/>
            </a:solidFill>
          </a:endParaRPr>
        </a:p>
        <a:p>
          <a:pPr marL="57150" lvl="1" indent="-57150" algn="l" defTabSz="400050">
            <a:lnSpc>
              <a:spcPct val="90000"/>
            </a:lnSpc>
            <a:spcBef>
              <a:spcPct val="0"/>
            </a:spcBef>
            <a:spcAft>
              <a:spcPct val="15000"/>
            </a:spcAft>
            <a:buChar char="•"/>
          </a:pPr>
          <a:r>
            <a:rPr lang="en-US" sz="900" kern="1200" dirty="0"/>
            <a:t>Convert business problems to metrics. </a:t>
          </a:r>
          <a:r>
            <a:rPr lang="en-US" altLang="zh-CN" sz="900" kern="1200" dirty="0">
              <a:solidFill>
                <a:schemeClr val="bg1"/>
              </a:solidFill>
            </a:rPr>
            <a:t>Discuss metrics with stakeholders</a:t>
          </a:r>
        </a:p>
        <a:p>
          <a:pPr marL="57150" lvl="1" indent="-57150" algn="l" defTabSz="400050">
            <a:lnSpc>
              <a:spcPct val="90000"/>
            </a:lnSpc>
            <a:spcBef>
              <a:spcPct val="0"/>
            </a:spcBef>
            <a:spcAft>
              <a:spcPct val="15000"/>
            </a:spcAft>
            <a:buChar char="•"/>
          </a:pPr>
          <a:r>
            <a:rPr lang="en-US" altLang="zh-CN" sz="900" kern="1200" dirty="0">
              <a:solidFill>
                <a:schemeClr val="bg1"/>
              </a:solidFill>
            </a:rPr>
            <a:t>Propose data solutions to the problems/opportunities identified.</a:t>
          </a:r>
        </a:p>
        <a:p>
          <a:pPr marL="57150" lvl="1" indent="-57150" algn="l" defTabSz="400050">
            <a:lnSpc>
              <a:spcPct val="90000"/>
            </a:lnSpc>
            <a:spcBef>
              <a:spcPct val="0"/>
            </a:spcBef>
            <a:spcAft>
              <a:spcPct val="15000"/>
            </a:spcAft>
            <a:buChar char="•"/>
          </a:pPr>
          <a:r>
            <a:rPr lang="en-US" sz="900" kern="1200" dirty="0"/>
            <a:t>Present solution/story telling</a:t>
          </a:r>
        </a:p>
      </dsp:txBody>
      <dsp:txXfrm rot="-5400000">
        <a:off x="1215774" y="55818"/>
        <a:ext cx="4230195" cy="1018713"/>
      </dsp:txXfrm>
    </dsp:sp>
    <dsp:sp modelId="{F23DC76F-CCE4-463A-8F12-6CEC32B1D84A}">
      <dsp:nvSpPr>
        <dsp:cNvPr id="0" name=""/>
        <dsp:cNvSpPr/>
      </dsp:nvSpPr>
      <dsp:spPr>
        <a:xfrm rot="5400000">
          <a:off x="-260523" y="1805280"/>
          <a:ext cx="1736820" cy="121577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b="0" kern="1200" dirty="0"/>
            <a:t>Project process/</a:t>
          </a:r>
          <a:r>
            <a:rPr lang="zh-CN" sz="1300" b="0" kern="1200" dirty="0"/>
            <a:t>项目流程</a:t>
          </a:r>
          <a:endParaRPr lang="en-US" sz="1300" kern="1200" dirty="0"/>
        </a:p>
      </dsp:txBody>
      <dsp:txXfrm rot="-5400000">
        <a:off x="0" y="2152644"/>
        <a:ext cx="1215774" cy="521046"/>
      </dsp:txXfrm>
    </dsp:sp>
    <dsp:sp modelId="{86021405-0402-4D49-BD98-D29F401C6466}">
      <dsp:nvSpPr>
        <dsp:cNvPr id="0" name=""/>
        <dsp:cNvSpPr/>
      </dsp:nvSpPr>
      <dsp:spPr>
        <a:xfrm rot="5400000">
          <a:off x="2793960" y="-33428"/>
          <a:ext cx="1128933" cy="428530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5715" rIns="5715" bIns="5715" numCol="1" spcCol="1270" anchor="ctr" anchorCtr="0">
          <a:noAutofit/>
        </a:bodyPr>
        <a:lstStyle/>
        <a:p>
          <a:pPr marL="57150" lvl="1" indent="-57150" algn="l" defTabSz="400050">
            <a:lnSpc>
              <a:spcPct val="90000"/>
            </a:lnSpc>
            <a:spcBef>
              <a:spcPct val="0"/>
            </a:spcBef>
            <a:spcAft>
              <a:spcPct val="15000"/>
            </a:spcAft>
            <a:buChar char="•"/>
          </a:pPr>
          <a:r>
            <a:rPr lang="en-US" altLang="zh-CN" sz="900" kern="1200" dirty="0">
              <a:solidFill>
                <a:schemeClr val="bg1"/>
              </a:solidFill>
            </a:rPr>
            <a:t>Identify &amp; meet with stakeholders</a:t>
          </a:r>
          <a:endParaRPr lang="en-US" sz="900" kern="1200" dirty="0">
            <a:solidFill>
              <a:schemeClr val="bg1"/>
            </a:solidFill>
          </a:endParaRPr>
        </a:p>
        <a:p>
          <a:pPr marL="57150" lvl="1" indent="-57150" algn="l" defTabSz="400050">
            <a:lnSpc>
              <a:spcPct val="90000"/>
            </a:lnSpc>
            <a:spcBef>
              <a:spcPct val="0"/>
            </a:spcBef>
            <a:spcAft>
              <a:spcPct val="15000"/>
            </a:spcAft>
            <a:buChar char="•"/>
          </a:pPr>
          <a:r>
            <a:rPr lang="en-US" altLang="zh-CN" sz="900" kern="1200">
              <a:solidFill>
                <a:schemeClr val="bg1"/>
              </a:solidFill>
            </a:rPr>
            <a:t>Set &amp; prioritize goals</a:t>
          </a:r>
          <a:endParaRPr lang="en-US" altLang="zh-CN" sz="900" kern="1200" dirty="0">
            <a:solidFill>
              <a:schemeClr val="bg1"/>
            </a:solidFill>
          </a:endParaRPr>
        </a:p>
        <a:p>
          <a:pPr marL="57150" lvl="1" indent="-57150" algn="l" defTabSz="400050">
            <a:lnSpc>
              <a:spcPct val="90000"/>
            </a:lnSpc>
            <a:spcBef>
              <a:spcPct val="0"/>
            </a:spcBef>
            <a:spcAft>
              <a:spcPct val="15000"/>
            </a:spcAft>
            <a:buChar char="•"/>
          </a:pPr>
          <a:r>
            <a:rPr lang="en-US" altLang="zh-CN" sz="900" kern="1200">
              <a:solidFill>
                <a:schemeClr val="bg1"/>
              </a:solidFill>
            </a:rPr>
            <a:t>Collect business requirements</a:t>
          </a:r>
          <a:endParaRPr lang="en-US" altLang="zh-CN" sz="900" kern="1200" dirty="0">
            <a:solidFill>
              <a:schemeClr val="bg1"/>
            </a:solidFill>
          </a:endParaRPr>
        </a:p>
        <a:p>
          <a:pPr marL="57150" lvl="1" indent="-57150" algn="l" defTabSz="400050">
            <a:lnSpc>
              <a:spcPct val="90000"/>
            </a:lnSpc>
            <a:spcBef>
              <a:spcPct val="0"/>
            </a:spcBef>
            <a:spcAft>
              <a:spcPct val="15000"/>
            </a:spcAft>
            <a:buChar char="•"/>
          </a:pPr>
          <a:r>
            <a:rPr lang="en-US" altLang="zh-CN" sz="900" kern="1200" dirty="0">
              <a:solidFill>
                <a:schemeClr val="bg1"/>
              </a:solidFill>
            </a:rPr>
            <a:t>Define deliverables</a:t>
          </a:r>
        </a:p>
        <a:p>
          <a:pPr marL="57150" lvl="1" indent="-57150" algn="l" defTabSz="400050">
            <a:lnSpc>
              <a:spcPct val="90000"/>
            </a:lnSpc>
            <a:spcBef>
              <a:spcPct val="0"/>
            </a:spcBef>
            <a:spcAft>
              <a:spcPct val="15000"/>
            </a:spcAft>
            <a:buChar char="•"/>
          </a:pPr>
          <a:r>
            <a:rPr lang="en-US" altLang="zh-CN" sz="900" kern="1200">
              <a:solidFill>
                <a:schemeClr val="bg1"/>
              </a:solidFill>
            </a:rPr>
            <a:t>Create project schedule</a:t>
          </a:r>
          <a:endParaRPr lang="en-US" altLang="zh-CN" sz="900" kern="1200" dirty="0">
            <a:solidFill>
              <a:schemeClr val="bg1"/>
            </a:solidFill>
          </a:endParaRPr>
        </a:p>
        <a:p>
          <a:pPr marL="57150" lvl="1" indent="-57150" algn="l" defTabSz="400050">
            <a:lnSpc>
              <a:spcPct val="90000"/>
            </a:lnSpc>
            <a:spcBef>
              <a:spcPct val="0"/>
            </a:spcBef>
            <a:spcAft>
              <a:spcPct val="15000"/>
            </a:spcAft>
            <a:buChar char="•"/>
          </a:pPr>
          <a:r>
            <a:rPr lang="en-US" altLang="zh-CN" sz="900" kern="1200" dirty="0">
              <a:solidFill>
                <a:schemeClr val="bg1"/>
              </a:solidFill>
            </a:rPr>
            <a:t>Identify risk /potential roadblocks</a:t>
          </a:r>
        </a:p>
        <a:p>
          <a:pPr marL="57150" lvl="1" indent="-57150" algn="l" defTabSz="400050">
            <a:lnSpc>
              <a:spcPct val="90000"/>
            </a:lnSpc>
            <a:spcBef>
              <a:spcPct val="0"/>
            </a:spcBef>
            <a:spcAft>
              <a:spcPct val="15000"/>
            </a:spcAft>
            <a:buChar char="•"/>
          </a:pPr>
          <a:r>
            <a:rPr lang="en-US" altLang="zh-CN" sz="900" kern="1200" dirty="0">
              <a:solidFill>
                <a:schemeClr val="bg1"/>
              </a:solidFill>
            </a:rPr>
            <a:t>Testing </a:t>
          </a:r>
        </a:p>
      </dsp:txBody>
      <dsp:txXfrm rot="-5400000">
        <a:off x="1215774" y="1599868"/>
        <a:ext cx="4230195" cy="1018713"/>
      </dsp:txXfrm>
    </dsp:sp>
    <dsp:sp modelId="{3EE3DEE5-1642-4A63-A985-F22851B7CEB4}">
      <dsp:nvSpPr>
        <dsp:cNvPr id="0" name=""/>
        <dsp:cNvSpPr/>
      </dsp:nvSpPr>
      <dsp:spPr>
        <a:xfrm rot="5400000">
          <a:off x="-260523" y="3349329"/>
          <a:ext cx="1736820" cy="121577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b="0" kern="1200" dirty="0"/>
            <a:t>Data process/</a:t>
          </a:r>
          <a:r>
            <a:rPr lang="zh-CN" sz="1300" b="0" kern="1200" dirty="0"/>
            <a:t>数据流程</a:t>
          </a:r>
          <a:endParaRPr lang="en-US" sz="1300" kern="1200" dirty="0"/>
        </a:p>
      </dsp:txBody>
      <dsp:txXfrm rot="-5400000">
        <a:off x="0" y="3696693"/>
        <a:ext cx="1215774" cy="521046"/>
      </dsp:txXfrm>
    </dsp:sp>
    <dsp:sp modelId="{7D2F63EE-0B2D-4D66-B2B0-0B0C047AA5C0}">
      <dsp:nvSpPr>
        <dsp:cNvPr id="0" name=""/>
        <dsp:cNvSpPr/>
      </dsp:nvSpPr>
      <dsp:spPr>
        <a:xfrm rot="5400000">
          <a:off x="2793960" y="1510620"/>
          <a:ext cx="1128933" cy="428530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5715" rIns="5715" bIns="5715" numCol="1" spcCol="1270" anchor="ctr" anchorCtr="0">
          <a:noAutofit/>
        </a:bodyPr>
        <a:lstStyle/>
        <a:p>
          <a:pPr marL="57150" lvl="1" indent="-57150" algn="l" defTabSz="400050">
            <a:lnSpc>
              <a:spcPct val="90000"/>
            </a:lnSpc>
            <a:spcBef>
              <a:spcPct val="0"/>
            </a:spcBef>
            <a:spcAft>
              <a:spcPct val="15000"/>
            </a:spcAft>
            <a:buChar char="•"/>
          </a:pPr>
          <a:r>
            <a:rPr lang="en-US" sz="900" kern="1200" dirty="0"/>
            <a:t>Data collection</a:t>
          </a:r>
        </a:p>
        <a:p>
          <a:pPr marL="57150" lvl="1" indent="-57150" algn="l" defTabSz="400050">
            <a:lnSpc>
              <a:spcPct val="90000"/>
            </a:lnSpc>
            <a:spcBef>
              <a:spcPct val="0"/>
            </a:spcBef>
            <a:spcAft>
              <a:spcPct val="15000"/>
            </a:spcAft>
            <a:buChar char="•"/>
          </a:pPr>
          <a:r>
            <a:rPr lang="en-US" sz="900" kern="1200" dirty="0"/>
            <a:t>Data preparation</a:t>
          </a:r>
        </a:p>
        <a:p>
          <a:pPr marL="57150" lvl="1" indent="-57150" algn="l" defTabSz="400050">
            <a:lnSpc>
              <a:spcPct val="90000"/>
            </a:lnSpc>
            <a:spcBef>
              <a:spcPct val="0"/>
            </a:spcBef>
            <a:spcAft>
              <a:spcPct val="15000"/>
            </a:spcAft>
            <a:buChar char="•"/>
          </a:pPr>
          <a:r>
            <a:rPr lang="en-US" sz="900" kern="1200" dirty="0"/>
            <a:t>Data Analysis</a:t>
          </a:r>
        </a:p>
        <a:p>
          <a:pPr marL="57150" lvl="1" indent="-57150" algn="l" defTabSz="400050">
            <a:lnSpc>
              <a:spcPct val="90000"/>
            </a:lnSpc>
            <a:spcBef>
              <a:spcPct val="0"/>
            </a:spcBef>
            <a:spcAft>
              <a:spcPct val="15000"/>
            </a:spcAft>
            <a:buChar char="•"/>
          </a:pPr>
          <a:r>
            <a:rPr lang="en-US" sz="900" kern="1200" dirty="0"/>
            <a:t>Data visualization/reporting </a:t>
          </a:r>
        </a:p>
        <a:p>
          <a:pPr marL="57150" lvl="1" indent="-57150" algn="l" defTabSz="400050">
            <a:lnSpc>
              <a:spcPct val="90000"/>
            </a:lnSpc>
            <a:spcBef>
              <a:spcPct val="0"/>
            </a:spcBef>
            <a:spcAft>
              <a:spcPct val="15000"/>
            </a:spcAft>
            <a:buChar char="•"/>
          </a:pPr>
          <a:r>
            <a:rPr lang="en-US" sz="900" kern="1200" dirty="0"/>
            <a:t>Data productization</a:t>
          </a:r>
        </a:p>
      </dsp:txBody>
      <dsp:txXfrm rot="-5400000">
        <a:off x="1215774" y="3143916"/>
        <a:ext cx="4230195" cy="10187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7A508C-57D3-447C-BB95-AD78E80E6054}">
      <dsp:nvSpPr>
        <dsp:cNvPr id="0" name=""/>
        <dsp:cNvSpPr/>
      </dsp:nvSpPr>
      <dsp:spPr>
        <a:xfrm>
          <a:off x="3458783" y="1753521"/>
          <a:ext cx="1345587" cy="1345587"/>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FFFF00"/>
              </a:solidFill>
            </a:rPr>
            <a:t>Strength</a:t>
          </a:r>
        </a:p>
      </dsp:txBody>
      <dsp:txXfrm>
        <a:off x="3655840" y="1950578"/>
        <a:ext cx="951473" cy="951473"/>
      </dsp:txXfrm>
    </dsp:sp>
    <dsp:sp modelId="{1C0858C6-74C6-4C94-BBA8-98FBA4107F2D}">
      <dsp:nvSpPr>
        <dsp:cNvPr id="0" name=""/>
        <dsp:cNvSpPr/>
      </dsp:nvSpPr>
      <dsp:spPr>
        <a:xfrm rot="16200000">
          <a:off x="3988762" y="1263393"/>
          <a:ext cx="285629" cy="457499"/>
        </a:xfrm>
        <a:prstGeom prst="rightArrow">
          <a:avLst>
            <a:gd name="adj1" fmla="val 60000"/>
            <a:gd name="adj2" fmla="val 50000"/>
          </a:avLst>
        </a:prstGeom>
        <a:gradFill rotWithShape="0">
          <a:gsLst>
            <a:gs pos="0">
              <a:schemeClr val="accent6">
                <a:tint val="60000"/>
                <a:hueOff val="0"/>
                <a:satOff val="0"/>
                <a:lumOff val="0"/>
                <a:alphaOff val="0"/>
                <a:satMod val="103000"/>
                <a:lumMod val="102000"/>
                <a:tint val="94000"/>
              </a:schemeClr>
            </a:gs>
            <a:gs pos="50000">
              <a:schemeClr val="accent6">
                <a:tint val="60000"/>
                <a:hueOff val="0"/>
                <a:satOff val="0"/>
                <a:lumOff val="0"/>
                <a:alphaOff val="0"/>
                <a:satMod val="110000"/>
                <a:lumMod val="100000"/>
                <a:shade val="100000"/>
              </a:schemeClr>
            </a:gs>
            <a:gs pos="100000">
              <a:schemeClr val="accent6">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b="1" kern="1200">
            <a:solidFill>
              <a:srgbClr val="FFFF00"/>
            </a:solidFill>
          </a:endParaRPr>
        </a:p>
      </dsp:txBody>
      <dsp:txXfrm>
        <a:off x="4031607" y="1397738"/>
        <a:ext cx="199940" cy="274499"/>
      </dsp:txXfrm>
    </dsp:sp>
    <dsp:sp modelId="{31228E28-8C73-4334-8CA5-9EA46B2BF84E}">
      <dsp:nvSpPr>
        <dsp:cNvPr id="0" name=""/>
        <dsp:cNvSpPr/>
      </dsp:nvSpPr>
      <dsp:spPr>
        <a:xfrm>
          <a:off x="3526063" y="3568"/>
          <a:ext cx="1211028" cy="1211028"/>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FF00"/>
              </a:solidFill>
            </a:rPr>
            <a:t>Weakness</a:t>
          </a:r>
        </a:p>
      </dsp:txBody>
      <dsp:txXfrm>
        <a:off x="3703414" y="180919"/>
        <a:ext cx="856326" cy="856326"/>
      </dsp:txXfrm>
    </dsp:sp>
    <dsp:sp modelId="{4E0E046C-13EB-474F-AD9F-F42C90993FE0}">
      <dsp:nvSpPr>
        <dsp:cNvPr id="0" name=""/>
        <dsp:cNvSpPr/>
      </dsp:nvSpPr>
      <dsp:spPr>
        <a:xfrm rot="19285714">
          <a:off x="4719127" y="1615118"/>
          <a:ext cx="285629" cy="457499"/>
        </a:xfrm>
        <a:prstGeom prst="rightArrow">
          <a:avLst>
            <a:gd name="adj1" fmla="val 60000"/>
            <a:gd name="adj2" fmla="val 50000"/>
          </a:avLst>
        </a:prstGeom>
        <a:gradFill rotWithShape="0">
          <a:gsLst>
            <a:gs pos="0">
              <a:schemeClr val="accent6">
                <a:tint val="60000"/>
                <a:hueOff val="0"/>
                <a:satOff val="0"/>
                <a:lumOff val="0"/>
                <a:alphaOff val="0"/>
                <a:satMod val="103000"/>
                <a:lumMod val="102000"/>
                <a:tint val="94000"/>
              </a:schemeClr>
            </a:gs>
            <a:gs pos="50000">
              <a:schemeClr val="accent6">
                <a:tint val="60000"/>
                <a:hueOff val="0"/>
                <a:satOff val="0"/>
                <a:lumOff val="0"/>
                <a:alphaOff val="0"/>
                <a:satMod val="110000"/>
                <a:lumMod val="100000"/>
                <a:shade val="100000"/>
              </a:schemeClr>
            </a:gs>
            <a:gs pos="100000">
              <a:schemeClr val="accent6">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b="1" kern="1200">
            <a:solidFill>
              <a:srgbClr val="FFFF00"/>
            </a:solidFill>
          </a:endParaRPr>
        </a:p>
      </dsp:txBody>
      <dsp:txXfrm>
        <a:off x="4728474" y="1733331"/>
        <a:ext cx="199940" cy="274499"/>
      </dsp:txXfrm>
    </dsp:sp>
    <dsp:sp modelId="{97510FCF-2A0D-436F-A88C-6176E5107D2F}">
      <dsp:nvSpPr>
        <dsp:cNvPr id="0" name=""/>
        <dsp:cNvSpPr/>
      </dsp:nvSpPr>
      <dsp:spPr>
        <a:xfrm>
          <a:off x="4946832" y="687775"/>
          <a:ext cx="1211028" cy="1211028"/>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FF00"/>
              </a:solidFill>
            </a:rPr>
            <a:t>Conflicts</a:t>
          </a:r>
        </a:p>
      </dsp:txBody>
      <dsp:txXfrm>
        <a:off x="5124183" y="865126"/>
        <a:ext cx="856326" cy="856326"/>
      </dsp:txXfrm>
    </dsp:sp>
    <dsp:sp modelId="{7F021AEB-D1A0-4131-89B5-E9F55BA50FB0}">
      <dsp:nvSpPr>
        <dsp:cNvPr id="0" name=""/>
        <dsp:cNvSpPr/>
      </dsp:nvSpPr>
      <dsp:spPr>
        <a:xfrm rot="771429">
          <a:off x="4899512" y="2405437"/>
          <a:ext cx="285629" cy="457499"/>
        </a:xfrm>
        <a:prstGeom prst="rightArrow">
          <a:avLst>
            <a:gd name="adj1" fmla="val 60000"/>
            <a:gd name="adj2" fmla="val 50000"/>
          </a:avLst>
        </a:prstGeom>
        <a:gradFill rotWithShape="0">
          <a:gsLst>
            <a:gs pos="0">
              <a:schemeClr val="accent6">
                <a:tint val="60000"/>
                <a:hueOff val="0"/>
                <a:satOff val="0"/>
                <a:lumOff val="0"/>
                <a:alphaOff val="0"/>
                <a:satMod val="103000"/>
                <a:lumMod val="102000"/>
                <a:tint val="94000"/>
              </a:schemeClr>
            </a:gs>
            <a:gs pos="50000">
              <a:schemeClr val="accent6">
                <a:tint val="60000"/>
                <a:hueOff val="0"/>
                <a:satOff val="0"/>
                <a:lumOff val="0"/>
                <a:alphaOff val="0"/>
                <a:satMod val="110000"/>
                <a:lumMod val="100000"/>
                <a:shade val="100000"/>
              </a:schemeClr>
            </a:gs>
            <a:gs pos="100000">
              <a:schemeClr val="accent6">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b="1" kern="1200">
            <a:solidFill>
              <a:srgbClr val="FFFF00"/>
            </a:solidFill>
          </a:endParaRPr>
        </a:p>
      </dsp:txBody>
      <dsp:txXfrm>
        <a:off x="4900586" y="2487403"/>
        <a:ext cx="199940" cy="274499"/>
      </dsp:txXfrm>
    </dsp:sp>
    <dsp:sp modelId="{9A4D5296-7E32-4C0C-B20F-5AA38FD8B94E}">
      <dsp:nvSpPr>
        <dsp:cNvPr id="0" name=""/>
        <dsp:cNvSpPr/>
      </dsp:nvSpPr>
      <dsp:spPr>
        <a:xfrm>
          <a:off x="5297733" y="2225172"/>
          <a:ext cx="1211028" cy="1211028"/>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FF00"/>
              </a:solidFill>
            </a:rPr>
            <a:t>Mistakes</a:t>
          </a:r>
        </a:p>
      </dsp:txBody>
      <dsp:txXfrm>
        <a:off x="5475084" y="2402523"/>
        <a:ext cx="856326" cy="856326"/>
      </dsp:txXfrm>
    </dsp:sp>
    <dsp:sp modelId="{A0024B56-EB83-4B46-A1DF-FEB6594BA98F}">
      <dsp:nvSpPr>
        <dsp:cNvPr id="0" name=""/>
        <dsp:cNvSpPr/>
      </dsp:nvSpPr>
      <dsp:spPr>
        <a:xfrm rot="3857143">
          <a:off x="4394084" y="3039224"/>
          <a:ext cx="285629" cy="457499"/>
        </a:xfrm>
        <a:prstGeom prst="rightArrow">
          <a:avLst>
            <a:gd name="adj1" fmla="val 60000"/>
            <a:gd name="adj2" fmla="val 50000"/>
          </a:avLst>
        </a:prstGeom>
        <a:gradFill rotWithShape="0">
          <a:gsLst>
            <a:gs pos="0">
              <a:schemeClr val="accent6">
                <a:tint val="60000"/>
                <a:hueOff val="0"/>
                <a:satOff val="0"/>
                <a:lumOff val="0"/>
                <a:alphaOff val="0"/>
                <a:satMod val="103000"/>
                <a:lumMod val="102000"/>
                <a:tint val="94000"/>
              </a:schemeClr>
            </a:gs>
            <a:gs pos="50000">
              <a:schemeClr val="accent6">
                <a:tint val="60000"/>
                <a:hueOff val="0"/>
                <a:satOff val="0"/>
                <a:lumOff val="0"/>
                <a:alphaOff val="0"/>
                <a:satMod val="110000"/>
                <a:lumMod val="100000"/>
                <a:shade val="100000"/>
              </a:schemeClr>
            </a:gs>
            <a:gs pos="100000">
              <a:schemeClr val="accent6">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b="1" kern="1200">
            <a:solidFill>
              <a:srgbClr val="FFFF00"/>
            </a:solidFill>
          </a:endParaRPr>
        </a:p>
      </dsp:txBody>
      <dsp:txXfrm>
        <a:off x="4418339" y="3092122"/>
        <a:ext cx="199940" cy="274499"/>
      </dsp:txXfrm>
    </dsp:sp>
    <dsp:sp modelId="{413FAB2E-57DB-46C1-BED3-5644E35C9B67}">
      <dsp:nvSpPr>
        <dsp:cNvPr id="0" name=""/>
        <dsp:cNvSpPr/>
      </dsp:nvSpPr>
      <dsp:spPr>
        <a:xfrm>
          <a:off x="4314530" y="3458069"/>
          <a:ext cx="1211028" cy="1211028"/>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FF00"/>
              </a:solidFill>
            </a:rPr>
            <a:t>Deadline</a:t>
          </a:r>
        </a:p>
      </dsp:txBody>
      <dsp:txXfrm>
        <a:off x="4491881" y="3635420"/>
        <a:ext cx="856326" cy="856326"/>
      </dsp:txXfrm>
    </dsp:sp>
    <dsp:sp modelId="{6A1D70F3-2B6B-49C0-9785-E78070363809}">
      <dsp:nvSpPr>
        <dsp:cNvPr id="0" name=""/>
        <dsp:cNvSpPr/>
      </dsp:nvSpPr>
      <dsp:spPr>
        <a:xfrm rot="6942857">
          <a:off x="3583440" y="3039224"/>
          <a:ext cx="285629" cy="457499"/>
        </a:xfrm>
        <a:prstGeom prst="rightArrow">
          <a:avLst>
            <a:gd name="adj1" fmla="val 60000"/>
            <a:gd name="adj2" fmla="val 50000"/>
          </a:avLst>
        </a:prstGeom>
        <a:gradFill rotWithShape="0">
          <a:gsLst>
            <a:gs pos="0">
              <a:schemeClr val="accent6">
                <a:tint val="60000"/>
                <a:hueOff val="0"/>
                <a:satOff val="0"/>
                <a:lumOff val="0"/>
                <a:alphaOff val="0"/>
                <a:satMod val="103000"/>
                <a:lumMod val="102000"/>
                <a:tint val="94000"/>
              </a:schemeClr>
            </a:gs>
            <a:gs pos="50000">
              <a:schemeClr val="accent6">
                <a:tint val="60000"/>
                <a:hueOff val="0"/>
                <a:satOff val="0"/>
                <a:lumOff val="0"/>
                <a:alphaOff val="0"/>
                <a:satMod val="110000"/>
                <a:lumMod val="100000"/>
                <a:shade val="100000"/>
              </a:schemeClr>
            </a:gs>
            <a:gs pos="100000">
              <a:schemeClr val="accent6">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b="1" kern="1200">
            <a:solidFill>
              <a:srgbClr val="FFFF00"/>
            </a:solidFill>
          </a:endParaRPr>
        </a:p>
      </dsp:txBody>
      <dsp:txXfrm rot="10800000">
        <a:off x="3644874" y="3092122"/>
        <a:ext cx="199940" cy="274499"/>
      </dsp:txXfrm>
    </dsp:sp>
    <dsp:sp modelId="{782D546C-B562-4AE7-B1F5-97EEB7A36C80}">
      <dsp:nvSpPr>
        <dsp:cNvPr id="0" name=""/>
        <dsp:cNvSpPr/>
      </dsp:nvSpPr>
      <dsp:spPr>
        <a:xfrm>
          <a:off x="2737596" y="3458069"/>
          <a:ext cx="1211028" cy="1211028"/>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FF00"/>
              </a:solidFill>
            </a:rPr>
            <a:t>Pressure</a:t>
          </a:r>
        </a:p>
      </dsp:txBody>
      <dsp:txXfrm>
        <a:off x="2914947" y="3635420"/>
        <a:ext cx="856326" cy="856326"/>
      </dsp:txXfrm>
    </dsp:sp>
    <dsp:sp modelId="{67B9134B-499E-4BBB-92EE-E75C09098043}">
      <dsp:nvSpPr>
        <dsp:cNvPr id="0" name=""/>
        <dsp:cNvSpPr/>
      </dsp:nvSpPr>
      <dsp:spPr>
        <a:xfrm rot="10028571">
          <a:off x="3078012" y="2405437"/>
          <a:ext cx="285629" cy="457499"/>
        </a:xfrm>
        <a:prstGeom prst="rightArrow">
          <a:avLst>
            <a:gd name="adj1" fmla="val 60000"/>
            <a:gd name="adj2" fmla="val 50000"/>
          </a:avLst>
        </a:prstGeom>
        <a:gradFill rotWithShape="0">
          <a:gsLst>
            <a:gs pos="0">
              <a:schemeClr val="accent6">
                <a:tint val="60000"/>
                <a:hueOff val="0"/>
                <a:satOff val="0"/>
                <a:lumOff val="0"/>
                <a:alphaOff val="0"/>
                <a:satMod val="103000"/>
                <a:lumMod val="102000"/>
                <a:tint val="94000"/>
              </a:schemeClr>
            </a:gs>
            <a:gs pos="50000">
              <a:schemeClr val="accent6">
                <a:tint val="60000"/>
                <a:hueOff val="0"/>
                <a:satOff val="0"/>
                <a:lumOff val="0"/>
                <a:alphaOff val="0"/>
                <a:satMod val="110000"/>
                <a:lumMod val="100000"/>
                <a:shade val="100000"/>
              </a:schemeClr>
            </a:gs>
            <a:gs pos="100000">
              <a:schemeClr val="accent6">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b="1" kern="1200">
            <a:solidFill>
              <a:srgbClr val="FFFF00"/>
            </a:solidFill>
          </a:endParaRPr>
        </a:p>
      </dsp:txBody>
      <dsp:txXfrm rot="10800000">
        <a:off x="3162627" y="2487403"/>
        <a:ext cx="199940" cy="274499"/>
      </dsp:txXfrm>
    </dsp:sp>
    <dsp:sp modelId="{BA651856-F955-4117-8EF6-186EA0ECDA75}">
      <dsp:nvSpPr>
        <dsp:cNvPr id="0" name=""/>
        <dsp:cNvSpPr/>
      </dsp:nvSpPr>
      <dsp:spPr>
        <a:xfrm>
          <a:off x="1754393" y="2225172"/>
          <a:ext cx="1211028" cy="1211028"/>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FF00"/>
              </a:solidFill>
            </a:rPr>
            <a:t>?</a:t>
          </a:r>
        </a:p>
      </dsp:txBody>
      <dsp:txXfrm>
        <a:off x="1931744" y="2402523"/>
        <a:ext cx="856326" cy="856326"/>
      </dsp:txXfrm>
    </dsp:sp>
    <dsp:sp modelId="{D943647D-7D57-4F4B-B5DF-EF8B1AF81C50}">
      <dsp:nvSpPr>
        <dsp:cNvPr id="0" name=""/>
        <dsp:cNvSpPr/>
      </dsp:nvSpPr>
      <dsp:spPr>
        <a:xfrm rot="13114286">
          <a:off x="3258397" y="1615118"/>
          <a:ext cx="285629" cy="457499"/>
        </a:xfrm>
        <a:prstGeom prst="rightArrow">
          <a:avLst>
            <a:gd name="adj1" fmla="val 60000"/>
            <a:gd name="adj2" fmla="val 50000"/>
          </a:avLst>
        </a:prstGeom>
        <a:gradFill rotWithShape="0">
          <a:gsLst>
            <a:gs pos="0">
              <a:schemeClr val="accent6">
                <a:tint val="60000"/>
                <a:hueOff val="0"/>
                <a:satOff val="0"/>
                <a:lumOff val="0"/>
                <a:alphaOff val="0"/>
                <a:satMod val="103000"/>
                <a:lumMod val="102000"/>
                <a:tint val="94000"/>
              </a:schemeClr>
            </a:gs>
            <a:gs pos="50000">
              <a:schemeClr val="accent6">
                <a:tint val="60000"/>
                <a:hueOff val="0"/>
                <a:satOff val="0"/>
                <a:lumOff val="0"/>
                <a:alphaOff val="0"/>
                <a:satMod val="110000"/>
                <a:lumMod val="100000"/>
                <a:shade val="100000"/>
              </a:schemeClr>
            </a:gs>
            <a:gs pos="100000">
              <a:schemeClr val="accent6">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b="1" kern="1200">
            <a:solidFill>
              <a:srgbClr val="FFFF00"/>
            </a:solidFill>
          </a:endParaRPr>
        </a:p>
      </dsp:txBody>
      <dsp:txXfrm rot="10800000">
        <a:off x="3334739" y="1733331"/>
        <a:ext cx="199940" cy="274499"/>
      </dsp:txXfrm>
    </dsp:sp>
    <dsp:sp modelId="{2AA7A8CA-5744-41CC-8C15-AF0952299C15}">
      <dsp:nvSpPr>
        <dsp:cNvPr id="0" name=""/>
        <dsp:cNvSpPr/>
      </dsp:nvSpPr>
      <dsp:spPr>
        <a:xfrm>
          <a:off x="2105294" y="687775"/>
          <a:ext cx="1211028" cy="1211028"/>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FF00"/>
              </a:solidFill>
            </a:rPr>
            <a:t>?</a:t>
          </a:r>
        </a:p>
      </dsp:txBody>
      <dsp:txXfrm>
        <a:off x="2282645" y="865126"/>
        <a:ext cx="856326" cy="85632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B2352C-E274-4942-A4A7-6A87686BE38A}">
      <dsp:nvSpPr>
        <dsp:cNvPr id="0" name=""/>
        <dsp:cNvSpPr/>
      </dsp:nvSpPr>
      <dsp:spPr>
        <a:xfrm rot="5400000">
          <a:off x="252894" y="1098034"/>
          <a:ext cx="757732" cy="1260849"/>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E1BFE7-D72D-4009-B01C-38A4AE80ABF1}">
      <dsp:nvSpPr>
        <dsp:cNvPr id="0" name=""/>
        <dsp:cNvSpPr/>
      </dsp:nvSpPr>
      <dsp:spPr>
        <a:xfrm>
          <a:off x="126409" y="1474756"/>
          <a:ext cx="1138301" cy="997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zh-CN" sz="3400" b="1" kern="1200" dirty="0"/>
            <a:t>简历</a:t>
          </a:r>
          <a:endParaRPr lang="en-US" sz="3400" kern="1200" dirty="0"/>
        </a:p>
      </dsp:txBody>
      <dsp:txXfrm>
        <a:off x="126409" y="1474756"/>
        <a:ext cx="1138301" cy="997788"/>
      </dsp:txXfrm>
    </dsp:sp>
    <dsp:sp modelId="{1FD66B5B-5909-43EC-BB92-526B0420DDC2}">
      <dsp:nvSpPr>
        <dsp:cNvPr id="0" name=""/>
        <dsp:cNvSpPr/>
      </dsp:nvSpPr>
      <dsp:spPr>
        <a:xfrm>
          <a:off x="1049937" y="1005209"/>
          <a:ext cx="214773" cy="214773"/>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19A999-EF27-4246-8B0B-A86F385424D8}">
      <dsp:nvSpPr>
        <dsp:cNvPr id="0" name=""/>
        <dsp:cNvSpPr/>
      </dsp:nvSpPr>
      <dsp:spPr>
        <a:xfrm rot="5400000">
          <a:off x="1646398" y="753210"/>
          <a:ext cx="757732" cy="1260849"/>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C9B833-8EBE-46F9-8845-6254CA9E6F9E}">
      <dsp:nvSpPr>
        <dsp:cNvPr id="0" name=""/>
        <dsp:cNvSpPr/>
      </dsp:nvSpPr>
      <dsp:spPr>
        <a:xfrm>
          <a:off x="1519913" y="1129932"/>
          <a:ext cx="1138301" cy="997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zh-CN" sz="3400" b="1" kern="1200" dirty="0"/>
            <a:t>学习</a:t>
          </a:r>
          <a:endParaRPr lang="en-US" sz="3400" kern="1200" dirty="0"/>
        </a:p>
      </dsp:txBody>
      <dsp:txXfrm>
        <a:off x="1519913" y="1129932"/>
        <a:ext cx="1138301" cy="997788"/>
      </dsp:txXfrm>
    </dsp:sp>
    <dsp:sp modelId="{29D0E802-18D1-4923-9F7D-5C0B64874A88}">
      <dsp:nvSpPr>
        <dsp:cNvPr id="0" name=""/>
        <dsp:cNvSpPr/>
      </dsp:nvSpPr>
      <dsp:spPr>
        <a:xfrm>
          <a:off x="2443441" y="660385"/>
          <a:ext cx="214773" cy="214773"/>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DBCDCD-6A20-4B5B-9F93-07DACC6324E2}">
      <dsp:nvSpPr>
        <dsp:cNvPr id="0" name=""/>
        <dsp:cNvSpPr/>
      </dsp:nvSpPr>
      <dsp:spPr>
        <a:xfrm rot="5400000">
          <a:off x="3039901" y="408386"/>
          <a:ext cx="757732" cy="1260849"/>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763CAD-FB6D-43B2-8676-B092D15A75C7}">
      <dsp:nvSpPr>
        <dsp:cNvPr id="0" name=""/>
        <dsp:cNvSpPr/>
      </dsp:nvSpPr>
      <dsp:spPr>
        <a:xfrm>
          <a:off x="2913417" y="785108"/>
          <a:ext cx="1138301" cy="997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zh-CN" sz="3400" b="1" kern="1200" dirty="0"/>
            <a:t>简历</a:t>
          </a:r>
          <a:endParaRPr lang="en-US" sz="3400" kern="1200" dirty="0"/>
        </a:p>
      </dsp:txBody>
      <dsp:txXfrm>
        <a:off x="2913417" y="785108"/>
        <a:ext cx="1138301" cy="997788"/>
      </dsp:txXfrm>
    </dsp:sp>
    <dsp:sp modelId="{F93C06B7-6026-4D77-ACCD-C09B2D7C584D}">
      <dsp:nvSpPr>
        <dsp:cNvPr id="0" name=""/>
        <dsp:cNvSpPr/>
      </dsp:nvSpPr>
      <dsp:spPr>
        <a:xfrm>
          <a:off x="3836945" y="315561"/>
          <a:ext cx="214773" cy="214773"/>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6C2921-368D-4F25-B3DA-DCB3E8BAFEA1}">
      <dsp:nvSpPr>
        <dsp:cNvPr id="0" name=""/>
        <dsp:cNvSpPr/>
      </dsp:nvSpPr>
      <dsp:spPr>
        <a:xfrm rot="5400000">
          <a:off x="4433405" y="63562"/>
          <a:ext cx="757732" cy="1260849"/>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B64C5D-6D9F-48FA-94B9-5E64ED5C2D68}">
      <dsp:nvSpPr>
        <dsp:cNvPr id="0" name=""/>
        <dsp:cNvSpPr/>
      </dsp:nvSpPr>
      <dsp:spPr>
        <a:xfrm>
          <a:off x="4306921" y="440284"/>
          <a:ext cx="1138301" cy="997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zh-CN" sz="3400" b="1" kern="1200"/>
            <a:t>面试</a:t>
          </a:r>
          <a:endParaRPr lang="en-US" sz="3400" kern="1200"/>
        </a:p>
      </dsp:txBody>
      <dsp:txXfrm>
        <a:off x="4306921" y="440284"/>
        <a:ext cx="1138301" cy="997788"/>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9184DA70-C731-4C70-880D-CCD4705E623C}" type="datetime1">
              <a:rPr lang="en-US" smtClean="0"/>
              <a:t>3/12/2022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pic>
        <p:nvPicPr>
          <p:cNvPr id="10" name="Picture 9" descr="Logo, company name&#10;&#10;Description automatically generated">
            <a:extLst>
              <a:ext uri="{FF2B5EF4-FFF2-40B4-BE49-F238E27FC236}">
                <a16:creationId xmlns:a16="http://schemas.microsoft.com/office/drawing/2014/main" id="{E18B2555-6F05-431C-BC83-C8C5C092A4F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93978" y="-166712"/>
            <a:ext cx="1063802" cy="1063802"/>
          </a:xfrm>
          <a:prstGeom prst="rect">
            <a:avLst/>
          </a:prstGeom>
        </p:spPr>
      </p:pic>
      <p:pic>
        <p:nvPicPr>
          <p:cNvPr id="12" name="Picture 11" descr="Logo, company name&#10;&#10;Description automatically generated with medium confidence">
            <a:extLst>
              <a:ext uri="{FF2B5EF4-FFF2-40B4-BE49-F238E27FC236}">
                <a16:creationId xmlns:a16="http://schemas.microsoft.com/office/drawing/2014/main" id="{6A83EE09-29EB-4A96-95EC-7167021F3B7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525203"/>
            <a:ext cx="2364335" cy="307648"/>
          </a:xfrm>
          <a:prstGeom prst="rect">
            <a:avLst/>
          </a:prstGeom>
        </p:spPr>
      </p:pic>
    </p:spTree>
    <p:extLst>
      <p:ext uri="{BB962C8B-B14F-4D97-AF65-F5344CB8AC3E}">
        <p14:creationId xmlns:p14="http://schemas.microsoft.com/office/powerpoint/2010/main" val="2633159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3/12/2022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703921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3/12/2022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1873970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3/12/2022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1390755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3/12/2022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33141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2D6E202-B606-4609-B914-27C9371A1F6D}" type="datetime1">
              <a:rPr lang="en-US" smtClean="0"/>
              <a:t>3/12/2022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4038926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2D6E202-B606-4609-B914-27C9371A1F6D}" type="datetime1">
              <a:rPr lang="en-US" smtClean="0"/>
              <a:t>3/12/2022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959056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3/12/2022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4073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3/12/2022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17291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3/12/2022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3538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7669AF7-7BEB-44E4-9852-375E34362B5B}" type="datetime1">
              <a:rPr lang="en-US" smtClean="0"/>
              <a:t>3/12/2022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79696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3/12/2022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64281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3/12/2022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1480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3/12/2022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20813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3/12/2022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887757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3/12/2022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170954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3/12/2022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4144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2D6E202-B606-4609-B914-27C9371A1F6D}" type="datetime1">
              <a:rPr lang="en-US" smtClean="0"/>
              <a:t>3/14/2022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A98EE3D-8CD1-4C3F-BD1C-C98C9596463C}" type="slidenum">
              <a:rPr lang="en-US" smtClean="0"/>
              <a:t>‹#›</a:t>
            </a:fld>
            <a:endParaRPr lang="en-US" dirty="0"/>
          </a:p>
        </p:txBody>
      </p:sp>
      <p:pic>
        <p:nvPicPr>
          <p:cNvPr id="7" name="Picture 6" descr="Logo, company name&#10;&#10;Description automatically generated">
            <a:extLst>
              <a:ext uri="{FF2B5EF4-FFF2-40B4-BE49-F238E27FC236}">
                <a16:creationId xmlns:a16="http://schemas.microsoft.com/office/drawing/2014/main" id="{9F343596-C537-4DA0-B8EF-FE4155FFB4E6}"/>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1293978" y="-166712"/>
            <a:ext cx="1063802" cy="1063802"/>
          </a:xfrm>
          <a:prstGeom prst="rect">
            <a:avLst/>
          </a:prstGeom>
        </p:spPr>
      </p:pic>
      <p:pic>
        <p:nvPicPr>
          <p:cNvPr id="8" name="Picture 7" descr="Logo, company name&#10;&#10;Description automatically generated with medium confidence">
            <a:extLst>
              <a:ext uri="{FF2B5EF4-FFF2-40B4-BE49-F238E27FC236}">
                <a16:creationId xmlns:a16="http://schemas.microsoft.com/office/drawing/2014/main" id="{36E58009-296C-4425-B12F-5697B4DDDFA1}"/>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6525203"/>
            <a:ext cx="2364335" cy="307648"/>
          </a:xfrm>
          <a:prstGeom prst="rect">
            <a:avLst/>
          </a:prstGeom>
        </p:spPr>
      </p:pic>
    </p:spTree>
    <p:extLst>
      <p:ext uri="{BB962C8B-B14F-4D97-AF65-F5344CB8AC3E}">
        <p14:creationId xmlns:p14="http://schemas.microsoft.com/office/powerpoint/2010/main" val="2950007972"/>
      </p:ext>
    </p:extLst>
  </p:cSld>
  <p:clrMap bg1="dk1" tx1="lt1" bg2="dk2" tx2="lt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 id="2147484020" r:id="rId12"/>
    <p:sldLayoutId id="2147484021" r:id="rId13"/>
    <p:sldLayoutId id="2147484022" r:id="rId14"/>
    <p:sldLayoutId id="2147484023" r:id="rId15"/>
    <p:sldLayoutId id="2147484024" r:id="rId16"/>
    <p:sldLayoutId id="2147484025"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localhost:8888/notebooks/Business_Data_Analysis/Jupyter%20Notebook/Environment_setup.ipynb" TargetMode="External"/><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jpeg"/><Relationship Id="rId7" Type="http://schemas.openxmlformats.org/officeDocument/2006/relationships/diagramColors" Target="../diagrams/colors2.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mailto:smith@gmail.com"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AF59F-7FCC-45CA-A61E-6B96A19C4D14}"/>
              </a:ext>
            </a:extLst>
          </p:cNvPr>
          <p:cNvSpPr>
            <a:spLocks noGrp="1"/>
          </p:cNvSpPr>
          <p:nvPr>
            <p:ph type="ctrTitle"/>
          </p:nvPr>
        </p:nvSpPr>
        <p:spPr>
          <a:xfrm>
            <a:off x="2878123" y="480970"/>
            <a:ext cx="6141440" cy="1086170"/>
          </a:xfrm>
        </p:spPr>
        <p:txBody>
          <a:bodyPr vert="horz" lIns="91440" tIns="45720" rIns="91440" bIns="45720" rtlCol="0" anchor="ctr">
            <a:normAutofit/>
          </a:bodyPr>
          <a:lstStyle/>
          <a:p>
            <a:pPr algn="l"/>
            <a:r>
              <a:rPr lang="en-US" altLang="zh-CN"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Business Data Analysis</a:t>
            </a:r>
            <a:endParaRPr lang="en-US"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endParaRPr>
          </a:p>
        </p:txBody>
      </p:sp>
      <p:graphicFrame>
        <p:nvGraphicFramePr>
          <p:cNvPr id="4" name="Diagram 3">
            <a:extLst>
              <a:ext uri="{FF2B5EF4-FFF2-40B4-BE49-F238E27FC236}">
                <a16:creationId xmlns:a16="http://schemas.microsoft.com/office/drawing/2014/main" id="{471AD4B7-3962-4CEA-90A2-66B70D2377A5}"/>
              </a:ext>
            </a:extLst>
          </p:cNvPr>
          <p:cNvGraphicFramePr/>
          <p:nvPr>
            <p:extLst>
              <p:ext uri="{D42A27DB-BD31-4B8C-83A1-F6EECF244321}">
                <p14:modId xmlns:p14="http://schemas.microsoft.com/office/powerpoint/2010/main" val="3861049313"/>
              </p:ext>
            </p:extLst>
          </p:nvPr>
        </p:nvGraphicFramePr>
        <p:xfrm>
          <a:off x="4680825" y="2935568"/>
          <a:ext cx="5446559" cy="27876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20 most common interview questions (and how to answer them) | Totaljobs">
            <a:extLst>
              <a:ext uri="{FF2B5EF4-FFF2-40B4-BE49-F238E27FC236}">
                <a16:creationId xmlns:a16="http://schemas.microsoft.com/office/drawing/2014/main" id="{8D125529-107A-4E89-A574-05A04237B118}"/>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371789" y="2935568"/>
            <a:ext cx="3354676" cy="1878618"/>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290AE392-4C94-4218-B310-C3EE9D046586}"/>
              </a:ext>
            </a:extLst>
          </p:cNvPr>
          <p:cNvSpPr txBox="1">
            <a:spLocks/>
          </p:cNvSpPr>
          <p:nvPr/>
        </p:nvSpPr>
        <p:spPr>
          <a:xfrm>
            <a:off x="3482130" y="1567140"/>
            <a:ext cx="6141440" cy="1086170"/>
          </a:xfrm>
          <a:prstGeom prst="rect">
            <a:avLst/>
          </a:prstGeom>
        </p:spPr>
        <p:txBody>
          <a:bodyPr vert="horz" wrap="none" lIns="91440" tIns="45720" rIns="91440" bIns="45720" rtlCol="0" anchor="ctr">
            <a:normAutofit/>
          </a:bodyPr>
          <a:lstStyle>
            <a:lvl1pPr algn="r" defTabSz="914400" rtl="0" eaLnBrk="1" latinLnBrk="0" hangingPunct="1">
              <a:lnSpc>
                <a:spcPct val="90000"/>
              </a:lnSpc>
              <a:spcBef>
                <a:spcPct val="0"/>
              </a:spcBef>
              <a:buNone/>
              <a:defRPr sz="9600" b="0" kern="120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ea typeface="+mj-ea"/>
                <a:cs typeface="+mj-cs"/>
              </a:defRPr>
            </a:lvl1pPr>
          </a:lstStyle>
          <a:p>
            <a:pPr algn="l"/>
            <a:r>
              <a:rPr lang="zh-CN" altLang="en-US" sz="40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课程目的：拿</a:t>
            </a:r>
            <a:r>
              <a:rPr lang="en-US" altLang="zh-CN" sz="40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OFFER</a:t>
            </a:r>
            <a:endParaRPr lang="en-US" sz="40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endParaRPr>
          </a:p>
        </p:txBody>
      </p:sp>
    </p:spTree>
    <p:extLst>
      <p:ext uri="{BB962C8B-B14F-4D97-AF65-F5344CB8AC3E}">
        <p14:creationId xmlns:p14="http://schemas.microsoft.com/office/powerpoint/2010/main" val="3242015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4616" y="1024441"/>
            <a:ext cx="10538669" cy="1178379"/>
          </a:xfrm>
        </p:spPr>
        <p:txBody>
          <a:bodyPr>
            <a:normAutofit fontScale="90000"/>
          </a:bodyPr>
          <a:lstStyle/>
          <a:p>
            <a:pPr algn="ctr"/>
            <a:r>
              <a:rPr lang="en-US" dirty="0"/>
              <a:t>Business Data analysis </a:t>
            </a:r>
            <a:r>
              <a:rPr lang="en-US" altLang="zh-CN" dirty="0"/>
              <a:t>/</a:t>
            </a:r>
            <a:r>
              <a:rPr lang="zh-CN" altLang="en-US" dirty="0"/>
              <a:t>商业数据分析</a:t>
            </a:r>
            <a:br>
              <a:rPr lang="en-US" dirty="0"/>
            </a:br>
            <a:br>
              <a:rPr lang="en-US" dirty="0"/>
            </a:br>
            <a:endParaRPr lang="en-US" sz="3200" dirty="0">
              <a:latin typeface="+mn-lt"/>
            </a:endParaRPr>
          </a:p>
        </p:txBody>
      </p:sp>
      <p:sp>
        <p:nvSpPr>
          <p:cNvPr id="4" name="Title 1"/>
          <p:cNvSpPr txBox="1">
            <a:spLocks/>
          </p:cNvSpPr>
          <p:nvPr/>
        </p:nvSpPr>
        <p:spPr>
          <a:xfrm>
            <a:off x="770410" y="1970398"/>
            <a:ext cx="10131425" cy="587213"/>
          </a:xfrm>
          <a:prstGeom prst="rect">
            <a:avLst/>
          </a:prstGeom>
          <a:effectLst/>
        </p:spPr>
        <p:txBody>
          <a:bodyPr vert="horz" lIns="91440" tIns="45720" rIns="91440" bIns="45720" rtlCol="0" anchor="ctr">
            <a:normAutofit fontScale="550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r>
              <a:rPr lang="en-US" sz="2400" dirty="0"/>
            </a:br>
            <a:r>
              <a:rPr lang="en-US" sz="4800" dirty="0">
                <a:solidFill>
                  <a:srgbClr val="FFC000"/>
                </a:solidFill>
              </a:rPr>
              <a:t>Churn analysis/</a:t>
            </a:r>
            <a:r>
              <a:rPr lang="zh-CN" altLang="en-US" sz="4800" dirty="0">
                <a:solidFill>
                  <a:srgbClr val="FFC000"/>
                </a:solidFill>
              </a:rPr>
              <a:t>客户流失分析</a:t>
            </a:r>
            <a:endParaRPr lang="en-US" sz="1600" dirty="0">
              <a:latin typeface="+mn-lt"/>
            </a:endParaRPr>
          </a:p>
        </p:txBody>
      </p:sp>
      <p:sp>
        <p:nvSpPr>
          <p:cNvPr id="6" name="Content Placeholder 5">
            <a:extLst>
              <a:ext uri="{FF2B5EF4-FFF2-40B4-BE49-F238E27FC236}">
                <a16:creationId xmlns:a16="http://schemas.microsoft.com/office/drawing/2014/main" id="{7B2CC22D-759B-45B0-81EF-53F4B62B30F0}"/>
              </a:ext>
            </a:extLst>
          </p:cNvPr>
          <p:cNvSpPr>
            <a:spLocks noGrp="1"/>
          </p:cNvSpPr>
          <p:nvPr>
            <p:ph idx="1"/>
          </p:nvPr>
        </p:nvSpPr>
        <p:spPr>
          <a:xfrm>
            <a:off x="1081860" y="2438399"/>
            <a:ext cx="10131425" cy="2793854"/>
          </a:xfrm>
        </p:spPr>
        <p:txBody>
          <a:bodyPr>
            <a:normAutofit fontScale="92500"/>
          </a:bodyPr>
          <a:lstStyle/>
          <a:p>
            <a:r>
              <a:rPr lang="en-US" dirty="0">
                <a:solidFill>
                  <a:srgbClr val="FFC000"/>
                </a:solidFill>
              </a:rPr>
              <a:t>Churn analysis </a:t>
            </a:r>
            <a:r>
              <a:rPr lang="en-US" dirty="0"/>
              <a:t>is a review of a </a:t>
            </a:r>
            <a:r>
              <a:rPr lang="en-US" altLang="zh-CN" dirty="0"/>
              <a:t>bank</a:t>
            </a:r>
            <a:r>
              <a:rPr lang="en-US" dirty="0"/>
              <a:t>’s customers data that reveals their composition and trends. It looks for correlations between customers who became inactive during a period of time and variables such as tenure, product holding, service calls, seasonality, and demographics.</a:t>
            </a:r>
          </a:p>
          <a:p>
            <a:r>
              <a:rPr lang="zh-CN" altLang="en-US" dirty="0"/>
              <a:t>客户流失分析是分析客户组成和趋势的数据。寻找客户的特征比如时间长度，持有什么产品，打过服务电话，季节性，人口成分等与客户流失的关联。</a:t>
            </a:r>
            <a:endParaRPr lang="en-US" dirty="0"/>
          </a:p>
        </p:txBody>
      </p:sp>
    </p:spTree>
    <p:extLst>
      <p:ext uri="{BB962C8B-B14F-4D97-AF65-F5344CB8AC3E}">
        <p14:creationId xmlns:p14="http://schemas.microsoft.com/office/powerpoint/2010/main" val="478230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4616" y="1024441"/>
            <a:ext cx="10538669" cy="1178379"/>
          </a:xfrm>
        </p:spPr>
        <p:txBody>
          <a:bodyPr>
            <a:normAutofit fontScale="90000"/>
          </a:bodyPr>
          <a:lstStyle/>
          <a:p>
            <a:pPr algn="ctr"/>
            <a:r>
              <a:rPr lang="en-US" dirty="0"/>
              <a:t>Business Data analysis </a:t>
            </a:r>
            <a:r>
              <a:rPr lang="en-US" altLang="zh-CN" dirty="0"/>
              <a:t>/</a:t>
            </a:r>
            <a:r>
              <a:rPr lang="zh-CN" altLang="en-US" dirty="0"/>
              <a:t>商业数据分析</a:t>
            </a:r>
            <a:br>
              <a:rPr lang="en-US" dirty="0"/>
            </a:br>
            <a:br>
              <a:rPr lang="en-US" dirty="0"/>
            </a:br>
            <a:endParaRPr lang="en-US" sz="3200" dirty="0">
              <a:latin typeface="+mn-lt"/>
            </a:endParaRPr>
          </a:p>
        </p:txBody>
      </p:sp>
      <p:sp>
        <p:nvSpPr>
          <p:cNvPr id="4" name="Title 1"/>
          <p:cNvSpPr txBox="1">
            <a:spLocks/>
          </p:cNvSpPr>
          <p:nvPr/>
        </p:nvSpPr>
        <p:spPr>
          <a:xfrm>
            <a:off x="813953" y="1761392"/>
            <a:ext cx="10131425" cy="587213"/>
          </a:xfrm>
          <a:prstGeom prst="rect">
            <a:avLst/>
          </a:prstGeom>
          <a:effectLst/>
        </p:spPr>
        <p:txBody>
          <a:bodyPr vert="horz" lIns="91440" tIns="45720" rIns="91440" bIns="45720" rtlCol="0" anchor="ctr">
            <a:normAutofit fontScale="550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r>
              <a:rPr lang="en-US" sz="2400" dirty="0"/>
            </a:br>
            <a:r>
              <a:rPr lang="en-US" sz="4800" dirty="0">
                <a:solidFill>
                  <a:srgbClr val="FFC000"/>
                </a:solidFill>
              </a:rPr>
              <a:t>Churn analysis/</a:t>
            </a:r>
            <a:r>
              <a:rPr lang="zh-CN" altLang="en-US" sz="4800" dirty="0">
                <a:solidFill>
                  <a:srgbClr val="FFC000"/>
                </a:solidFill>
              </a:rPr>
              <a:t>客户流失分析</a:t>
            </a:r>
            <a:r>
              <a:rPr lang="en-US" altLang="zh-CN" sz="4800" dirty="0">
                <a:solidFill>
                  <a:srgbClr val="FFC000"/>
                </a:solidFill>
              </a:rPr>
              <a:t>---data </a:t>
            </a:r>
            <a:r>
              <a:rPr lang="zh-CN" altLang="en-US" sz="4800" dirty="0">
                <a:solidFill>
                  <a:srgbClr val="FFC000"/>
                </a:solidFill>
              </a:rPr>
              <a:t>数据</a:t>
            </a:r>
            <a:endParaRPr lang="en-US" sz="1600" dirty="0">
              <a:latin typeface="+mn-lt"/>
            </a:endParaRPr>
          </a:p>
        </p:txBody>
      </p:sp>
      <p:graphicFrame>
        <p:nvGraphicFramePr>
          <p:cNvPr id="7" name="Table 6">
            <a:extLst>
              <a:ext uri="{FF2B5EF4-FFF2-40B4-BE49-F238E27FC236}">
                <a16:creationId xmlns:a16="http://schemas.microsoft.com/office/drawing/2014/main" id="{6A5CC304-B7F0-45C1-8CC8-C31D79053A09}"/>
              </a:ext>
            </a:extLst>
          </p:cNvPr>
          <p:cNvGraphicFramePr>
            <a:graphicFrameLocks noGrp="1"/>
          </p:cNvGraphicFramePr>
          <p:nvPr/>
        </p:nvGraphicFramePr>
        <p:xfrm>
          <a:off x="1593487" y="2684566"/>
          <a:ext cx="8020882" cy="3705271"/>
        </p:xfrm>
        <a:graphic>
          <a:graphicData uri="http://schemas.openxmlformats.org/drawingml/2006/table">
            <a:tbl>
              <a:tblPr>
                <a:tableStyleId>{5C22544A-7EE6-4342-B048-85BDC9FD1C3A}</a:tableStyleId>
              </a:tblPr>
              <a:tblGrid>
                <a:gridCol w="719511">
                  <a:extLst>
                    <a:ext uri="{9D8B030D-6E8A-4147-A177-3AD203B41FA5}">
                      <a16:colId xmlns:a16="http://schemas.microsoft.com/office/drawing/2014/main" val="1248245427"/>
                    </a:ext>
                  </a:extLst>
                </a:gridCol>
                <a:gridCol w="719511">
                  <a:extLst>
                    <a:ext uri="{9D8B030D-6E8A-4147-A177-3AD203B41FA5}">
                      <a16:colId xmlns:a16="http://schemas.microsoft.com/office/drawing/2014/main" val="911516045"/>
                    </a:ext>
                  </a:extLst>
                </a:gridCol>
                <a:gridCol w="680044">
                  <a:extLst>
                    <a:ext uri="{9D8B030D-6E8A-4147-A177-3AD203B41FA5}">
                      <a16:colId xmlns:a16="http://schemas.microsoft.com/office/drawing/2014/main" val="1688507771"/>
                    </a:ext>
                  </a:extLst>
                </a:gridCol>
                <a:gridCol w="485746">
                  <a:extLst>
                    <a:ext uri="{9D8B030D-6E8A-4147-A177-3AD203B41FA5}">
                      <a16:colId xmlns:a16="http://schemas.microsoft.com/office/drawing/2014/main" val="3332315674"/>
                    </a:ext>
                  </a:extLst>
                </a:gridCol>
                <a:gridCol w="282340">
                  <a:extLst>
                    <a:ext uri="{9D8B030D-6E8A-4147-A177-3AD203B41FA5}">
                      <a16:colId xmlns:a16="http://schemas.microsoft.com/office/drawing/2014/main" val="3960465796"/>
                    </a:ext>
                  </a:extLst>
                </a:gridCol>
                <a:gridCol w="464495">
                  <a:extLst>
                    <a:ext uri="{9D8B030D-6E8A-4147-A177-3AD203B41FA5}">
                      <a16:colId xmlns:a16="http://schemas.microsoft.com/office/drawing/2014/main" val="2325488168"/>
                    </a:ext>
                  </a:extLst>
                </a:gridCol>
                <a:gridCol w="643614">
                  <a:extLst>
                    <a:ext uri="{9D8B030D-6E8A-4147-A177-3AD203B41FA5}">
                      <a16:colId xmlns:a16="http://schemas.microsoft.com/office/drawing/2014/main" val="567598489"/>
                    </a:ext>
                  </a:extLst>
                </a:gridCol>
                <a:gridCol w="974528">
                  <a:extLst>
                    <a:ext uri="{9D8B030D-6E8A-4147-A177-3AD203B41FA5}">
                      <a16:colId xmlns:a16="http://schemas.microsoft.com/office/drawing/2014/main" val="3250840077"/>
                    </a:ext>
                  </a:extLst>
                </a:gridCol>
                <a:gridCol w="643614">
                  <a:extLst>
                    <a:ext uri="{9D8B030D-6E8A-4147-A177-3AD203B41FA5}">
                      <a16:colId xmlns:a16="http://schemas.microsoft.com/office/drawing/2014/main" val="4264774019"/>
                    </a:ext>
                  </a:extLst>
                </a:gridCol>
                <a:gridCol w="1007923">
                  <a:extLst>
                    <a:ext uri="{9D8B030D-6E8A-4147-A177-3AD203B41FA5}">
                      <a16:colId xmlns:a16="http://schemas.microsoft.com/office/drawing/2014/main" val="2732609799"/>
                    </a:ext>
                  </a:extLst>
                </a:gridCol>
                <a:gridCol w="974528">
                  <a:extLst>
                    <a:ext uri="{9D8B030D-6E8A-4147-A177-3AD203B41FA5}">
                      <a16:colId xmlns:a16="http://schemas.microsoft.com/office/drawing/2014/main" val="3513373544"/>
                    </a:ext>
                  </a:extLst>
                </a:gridCol>
                <a:gridCol w="425028">
                  <a:extLst>
                    <a:ext uri="{9D8B030D-6E8A-4147-A177-3AD203B41FA5}">
                      <a16:colId xmlns:a16="http://schemas.microsoft.com/office/drawing/2014/main" val="2635865986"/>
                    </a:ext>
                  </a:extLst>
                </a:gridCol>
              </a:tblGrid>
              <a:tr h="182483">
                <a:tc>
                  <a:txBody>
                    <a:bodyPr/>
                    <a:lstStyle/>
                    <a:p>
                      <a:pPr algn="l" fontAlgn="b"/>
                      <a:r>
                        <a:rPr lang="en-US" sz="1100" u="none" strike="noStrike" dirty="0" err="1">
                          <a:effectLst/>
                        </a:rPr>
                        <a:t>CustomerId</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dirty="0" err="1">
                          <a:effectLst/>
                        </a:rPr>
                        <a:t>CreditScore</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dirty="0">
                          <a:effectLst/>
                        </a:rPr>
                        <a:t>Geography</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dirty="0">
                          <a:effectLst/>
                        </a:rPr>
                        <a:t>Gender</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dirty="0">
                          <a:effectLst/>
                        </a:rPr>
                        <a:t>Age</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dirty="0">
                          <a:effectLst/>
                        </a:rPr>
                        <a:t>Tenure</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dirty="0">
                          <a:effectLst/>
                        </a:rPr>
                        <a:t>Balance</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dirty="0" err="1">
                          <a:effectLst/>
                        </a:rPr>
                        <a:t>NumOfProducts</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dirty="0" err="1">
                          <a:effectLst/>
                        </a:rPr>
                        <a:t>HasCrCard</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dirty="0" err="1">
                          <a:effectLst/>
                        </a:rPr>
                        <a:t>IsActiveMember</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dirty="0" err="1">
                          <a:effectLst/>
                        </a:rPr>
                        <a:t>EstimatedSalary</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dirty="0">
                          <a:effectLst/>
                        </a:rPr>
                        <a:t>Churn</a:t>
                      </a:r>
                      <a:endParaRPr lang="en-US" sz="1100" b="0" i="0" u="none" strike="noStrike" dirty="0">
                        <a:solidFill>
                          <a:srgbClr val="000000"/>
                        </a:solidFill>
                        <a:effectLst/>
                        <a:latin typeface="Calibri" panose="020F0502020204030204" pitchFamily="34" charset="0"/>
                      </a:endParaRPr>
                    </a:p>
                  </a:txBody>
                  <a:tcPr marL="9124" marR="9124" marT="9124" marB="0" anchor="b"/>
                </a:tc>
                <a:extLst>
                  <a:ext uri="{0D108BD9-81ED-4DB2-BD59-A6C34878D82A}">
                    <a16:rowId xmlns:a16="http://schemas.microsoft.com/office/drawing/2014/main" val="2122367325"/>
                  </a:ext>
                </a:extLst>
              </a:tr>
              <a:tr h="182483">
                <a:tc>
                  <a:txBody>
                    <a:bodyPr/>
                    <a:lstStyle/>
                    <a:p>
                      <a:pPr algn="r" fontAlgn="b"/>
                      <a:r>
                        <a:rPr lang="en-US" sz="1100" u="none" strike="noStrike">
                          <a:effectLst/>
                        </a:rPr>
                        <a:t>15592531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dirty="0">
                          <a:effectLst/>
                        </a:rPr>
                        <a:t>822</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dirty="0">
                          <a:effectLst/>
                        </a:rPr>
                        <a:t>France</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dirty="0">
                          <a:effectLst/>
                        </a:rPr>
                        <a:t>Male</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dirty="0">
                          <a:effectLst/>
                        </a:rPr>
                        <a:t>50</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dirty="0">
                          <a:effectLst/>
                        </a:rPr>
                        <a:t>10062.8</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dirty="0">
                          <a:effectLst/>
                        </a:rPr>
                        <a:t>yes</a:t>
                      </a:r>
                      <a:endParaRPr lang="en-US" sz="1100" b="0" i="0" u="none" strike="noStrike" dirty="0">
                        <a:solidFill>
                          <a:srgbClr val="000000"/>
                        </a:solidFill>
                        <a:effectLst/>
                        <a:latin typeface="Calibri" panose="020F0502020204030204" pitchFamily="34" charset="0"/>
                      </a:endParaRPr>
                    </a:p>
                  </a:txBody>
                  <a:tcPr marL="9124" marR="9124" marT="9124" marB="0" anchor="b"/>
                </a:tc>
                <a:extLst>
                  <a:ext uri="{0D108BD9-81ED-4DB2-BD59-A6C34878D82A}">
                    <a16:rowId xmlns:a16="http://schemas.microsoft.com/office/drawing/2014/main" val="4022381455"/>
                  </a:ext>
                </a:extLst>
              </a:tr>
              <a:tr h="182483">
                <a:tc>
                  <a:txBody>
                    <a:bodyPr/>
                    <a:lstStyle/>
                    <a:p>
                      <a:pPr algn="r" fontAlgn="b"/>
                      <a:r>
                        <a:rPr lang="en-US" sz="1100" u="none" strike="noStrike">
                          <a:effectLst/>
                        </a:rPr>
                        <a:t>15577657</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dirty="0">
                          <a:effectLst/>
                        </a:rPr>
                        <a:t>732</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a:effectLst/>
                        </a:rPr>
                        <a:t>France</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a:effectLst/>
                        </a:rPr>
                        <a:t>Male</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41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8</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dirty="0">
                          <a:effectLst/>
                        </a:rPr>
                        <a:t>170886.17</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dirty="0">
                          <a:effectLst/>
                        </a:rPr>
                        <a:t>Yes</a:t>
                      </a:r>
                      <a:endParaRPr lang="en-US" sz="1100" b="0" i="0" u="none" strike="noStrike" dirty="0">
                        <a:solidFill>
                          <a:srgbClr val="000000"/>
                        </a:solidFill>
                        <a:effectLst/>
                        <a:latin typeface="Calibri" panose="020F0502020204030204" pitchFamily="34" charset="0"/>
                      </a:endParaRPr>
                    </a:p>
                  </a:txBody>
                  <a:tcPr marL="9124" marR="9124" marT="9124" marB="0" anchor="b"/>
                </a:tc>
                <a:extLst>
                  <a:ext uri="{0D108BD9-81ED-4DB2-BD59-A6C34878D82A}">
                    <a16:rowId xmlns:a16="http://schemas.microsoft.com/office/drawing/2014/main" val="3949779044"/>
                  </a:ext>
                </a:extLst>
              </a:tr>
              <a:tr h="182483">
                <a:tc>
                  <a:txBody>
                    <a:bodyPr/>
                    <a:lstStyle/>
                    <a:p>
                      <a:pPr algn="r" fontAlgn="b"/>
                      <a:r>
                        <a:rPr lang="en-US" sz="1100" u="none" strike="noStrike">
                          <a:effectLst/>
                        </a:rPr>
                        <a:t>15614049</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664</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a:effectLst/>
                        </a:rPr>
                        <a:t>France</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a:effectLst/>
                        </a:rPr>
                        <a:t>Male</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55</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8</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dirty="0">
                          <a:effectLst/>
                        </a:rPr>
                        <a:t>139161.64</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marL="0" marR="0" lvl="0" indent="0" algn="r" defTabSz="4572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yes</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24" marR="9124" marT="9124" marB="0" anchor="b"/>
                </a:tc>
                <a:extLst>
                  <a:ext uri="{0D108BD9-81ED-4DB2-BD59-A6C34878D82A}">
                    <a16:rowId xmlns:a16="http://schemas.microsoft.com/office/drawing/2014/main" val="1599652651"/>
                  </a:ext>
                </a:extLst>
              </a:tr>
              <a:tr h="182483">
                <a:tc>
                  <a:txBody>
                    <a:bodyPr/>
                    <a:lstStyle/>
                    <a:p>
                      <a:pPr algn="r" fontAlgn="b"/>
                      <a:r>
                        <a:rPr lang="en-US" sz="1100" u="none" strike="noStrike">
                          <a:effectLst/>
                        </a:rPr>
                        <a:t>15640635</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769</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a:effectLst/>
                        </a:rPr>
                        <a:t>France</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a:effectLst/>
                        </a:rPr>
                        <a:t>Male</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29</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8</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172290.61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marL="0" marR="0" lvl="0" indent="0" algn="r" defTabSz="4572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yes</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24" marR="9124" marT="9124" marB="0" anchor="b"/>
                </a:tc>
                <a:extLst>
                  <a:ext uri="{0D108BD9-81ED-4DB2-BD59-A6C34878D82A}">
                    <a16:rowId xmlns:a16="http://schemas.microsoft.com/office/drawing/2014/main" val="3190548553"/>
                  </a:ext>
                </a:extLst>
              </a:tr>
              <a:tr h="182483">
                <a:tc>
                  <a:txBody>
                    <a:bodyPr/>
                    <a:lstStyle/>
                    <a:p>
                      <a:pPr algn="r" fontAlgn="b"/>
                      <a:r>
                        <a:rPr lang="en-US" sz="1100" u="none" strike="noStrike">
                          <a:effectLst/>
                        </a:rPr>
                        <a:t>15724944</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663</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a:effectLst/>
                        </a:rPr>
                        <a:t>France</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a:effectLst/>
                        </a:rPr>
                        <a:t>Male</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34</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dirty="0">
                          <a:effectLst/>
                        </a:rPr>
                        <a:t>180427.24</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marL="0" marR="0" lvl="0" indent="0" algn="r" defTabSz="4572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yes</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24" marR="9124" marT="9124" marB="0" anchor="b"/>
                </a:tc>
                <a:extLst>
                  <a:ext uri="{0D108BD9-81ED-4DB2-BD59-A6C34878D82A}">
                    <a16:rowId xmlns:a16="http://schemas.microsoft.com/office/drawing/2014/main" val="2970322243"/>
                  </a:ext>
                </a:extLst>
              </a:tr>
              <a:tr h="182483">
                <a:tc>
                  <a:txBody>
                    <a:bodyPr/>
                    <a:lstStyle/>
                    <a:p>
                      <a:pPr algn="r" fontAlgn="b"/>
                      <a:r>
                        <a:rPr lang="en-US" sz="1100" u="none" strike="noStrike">
                          <a:effectLst/>
                        </a:rPr>
                        <a:t>15625524</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512</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a:effectLst/>
                        </a:rPr>
                        <a:t>France</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a:effectLst/>
                        </a:rPr>
                        <a:t>Male</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40</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146457.83</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marL="0" marR="0" lvl="0" indent="0" algn="r" defTabSz="4572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No</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24" marR="9124" marT="9124" marB="0" anchor="b"/>
                </a:tc>
                <a:extLst>
                  <a:ext uri="{0D108BD9-81ED-4DB2-BD59-A6C34878D82A}">
                    <a16:rowId xmlns:a16="http://schemas.microsoft.com/office/drawing/2014/main" val="998232569"/>
                  </a:ext>
                </a:extLst>
              </a:tr>
              <a:tr h="238094">
                <a:tc>
                  <a:txBody>
                    <a:bodyPr/>
                    <a:lstStyle/>
                    <a:p>
                      <a:pPr algn="r" fontAlgn="b"/>
                      <a:r>
                        <a:rPr lang="en-US" sz="1100" u="none" strike="noStrike">
                          <a:effectLst/>
                        </a:rPr>
                        <a:t>15789669</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510</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a:effectLst/>
                        </a:rPr>
                        <a:t>France</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a:effectLst/>
                        </a:rPr>
                        <a:t>Male</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65</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dirty="0">
                          <a:effectLst/>
                        </a:rPr>
                        <a:t>48071.61</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marL="0" marR="0" lvl="0" indent="0" algn="r" defTabSz="4572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No</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24" marR="9124" marT="9124" marB="0" anchor="b"/>
                </a:tc>
                <a:extLst>
                  <a:ext uri="{0D108BD9-81ED-4DB2-BD59-A6C34878D82A}">
                    <a16:rowId xmlns:a16="http://schemas.microsoft.com/office/drawing/2014/main" val="830627929"/>
                  </a:ext>
                </a:extLst>
              </a:tr>
              <a:tr h="182483">
                <a:tc>
                  <a:txBody>
                    <a:bodyPr/>
                    <a:lstStyle/>
                    <a:p>
                      <a:pPr algn="r" fontAlgn="b"/>
                      <a:r>
                        <a:rPr lang="en-US" sz="1100" u="none" strike="noStrike">
                          <a:effectLst/>
                        </a:rPr>
                        <a:t>15810845</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636</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dirty="0">
                          <a:effectLst/>
                        </a:rPr>
                        <a:t>France</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a:effectLst/>
                        </a:rPr>
                        <a:t>Male</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42</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55470.78</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marL="0" marR="0" lvl="0" indent="0" algn="r" defTabSz="4572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No</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24" marR="9124" marT="9124" marB="0" anchor="b"/>
                </a:tc>
                <a:extLst>
                  <a:ext uri="{0D108BD9-81ED-4DB2-BD59-A6C34878D82A}">
                    <a16:rowId xmlns:a16="http://schemas.microsoft.com/office/drawing/2014/main" val="3214513154"/>
                  </a:ext>
                </a:extLst>
              </a:tr>
              <a:tr h="182483">
                <a:tc>
                  <a:txBody>
                    <a:bodyPr/>
                    <a:lstStyle/>
                    <a:p>
                      <a:pPr algn="r" fontAlgn="b"/>
                      <a:r>
                        <a:rPr lang="en-US" sz="1100" u="none" strike="noStrike">
                          <a:effectLst/>
                        </a:rPr>
                        <a:t>15656176</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501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dirty="0">
                          <a:effectLst/>
                        </a:rPr>
                        <a:t>France</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a:effectLst/>
                        </a:rPr>
                        <a:t>Male</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57</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47847.19</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marL="0" marR="0" lvl="0" indent="0" algn="r" defTabSz="4572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No</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24" marR="9124" marT="9124" marB="0" anchor="b"/>
                </a:tc>
                <a:extLst>
                  <a:ext uri="{0D108BD9-81ED-4DB2-BD59-A6C34878D82A}">
                    <a16:rowId xmlns:a16="http://schemas.microsoft.com/office/drawing/2014/main" val="796764569"/>
                  </a:ext>
                </a:extLst>
              </a:tr>
              <a:tr h="182483">
                <a:tc>
                  <a:txBody>
                    <a:bodyPr/>
                    <a:lstStyle/>
                    <a:p>
                      <a:pPr algn="r" fontAlgn="b"/>
                      <a:r>
                        <a:rPr lang="en-US" sz="1100" u="none" strike="noStrike">
                          <a:effectLst/>
                        </a:rPr>
                        <a:t>15624592</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603</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a:effectLst/>
                        </a:rPr>
                        <a:t>France</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a:effectLst/>
                        </a:rPr>
                        <a:t>Male</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31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8</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169915.02</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marL="0" marR="0" lvl="0" indent="0" algn="r" defTabSz="4572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No</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24" marR="9124" marT="9124" marB="0" anchor="b"/>
                </a:tc>
                <a:extLst>
                  <a:ext uri="{0D108BD9-81ED-4DB2-BD59-A6C34878D82A}">
                    <a16:rowId xmlns:a16="http://schemas.microsoft.com/office/drawing/2014/main" val="3767002682"/>
                  </a:ext>
                </a:extLst>
              </a:tr>
              <a:tr h="182483">
                <a:tc>
                  <a:txBody>
                    <a:bodyPr/>
                    <a:lstStyle/>
                    <a:p>
                      <a:pPr algn="r" fontAlgn="b"/>
                      <a:r>
                        <a:rPr lang="en-US" sz="1100" u="none" strike="noStrike">
                          <a:effectLst/>
                        </a:rPr>
                        <a:t>15727829</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dirty="0">
                          <a:effectLst/>
                        </a:rPr>
                        <a:t>567</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dirty="0">
                          <a:effectLst/>
                        </a:rPr>
                        <a:t>France</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dirty="0">
                          <a:effectLst/>
                        </a:rPr>
                        <a:t>Male</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dirty="0">
                          <a:effectLst/>
                        </a:rPr>
                        <a:t>42</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dirty="0">
                          <a:effectLst/>
                        </a:rPr>
                        <a:t>167984.61</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marL="0" marR="0" lvl="0" indent="0" algn="r" defTabSz="4572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No</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24" marR="9124" marT="9124" marB="0" anchor="b"/>
                </a:tc>
                <a:extLst>
                  <a:ext uri="{0D108BD9-81ED-4DB2-BD59-A6C34878D82A}">
                    <a16:rowId xmlns:a16="http://schemas.microsoft.com/office/drawing/2014/main" val="654210393"/>
                  </a:ext>
                </a:extLst>
              </a:tr>
              <a:tr h="182483">
                <a:tc>
                  <a:txBody>
                    <a:bodyPr/>
                    <a:lstStyle/>
                    <a:p>
                      <a:pPr algn="r" fontAlgn="b"/>
                      <a:r>
                        <a:rPr lang="en-US" sz="1100" u="none" strike="noStrike">
                          <a:effectLst/>
                        </a:rPr>
                        <a:t>15636684</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727</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a:effectLst/>
                        </a:rPr>
                        <a:t>France</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a:effectLst/>
                        </a:rPr>
                        <a:t>Male</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34</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198637.34</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marL="0" marR="0" lvl="0" indent="0" algn="r" defTabSz="4572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yes</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24" marR="9124" marT="9124" marB="0" anchor="b"/>
                </a:tc>
                <a:extLst>
                  <a:ext uri="{0D108BD9-81ED-4DB2-BD59-A6C34878D82A}">
                    <a16:rowId xmlns:a16="http://schemas.microsoft.com/office/drawing/2014/main" val="2493334783"/>
                  </a:ext>
                </a:extLst>
              </a:tr>
              <a:tr h="182483">
                <a:tc>
                  <a:txBody>
                    <a:bodyPr/>
                    <a:lstStyle/>
                    <a:p>
                      <a:pPr algn="r" fontAlgn="b"/>
                      <a:r>
                        <a:rPr lang="en-US" sz="1100" u="none" strike="noStrike">
                          <a:effectLst/>
                        </a:rPr>
                        <a:t>15653857</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498</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a:effectLst/>
                        </a:rPr>
                        <a:t>France</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a:effectLst/>
                        </a:rPr>
                        <a:t>Male</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34</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148528.24</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marL="0" marR="0" lvl="0" indent="0" algn="r" defTabSz="4572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yes</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24" marR="9124" marT="9124" marB="0" anchor="b"/>
                </a:tc>
                <a:extLst>
                  <a:ext uri="{0D108BD9-81ED-4DB2-BD59-A6C34878D82A}">
                    <a16:rowId xmlns:a16="http://schemas.microsoft.com/office/drawing/2014/main" val="1280188578"/>
                  </a:ext>
                </a:extLst>
              </a:tr>
              <a:tr h="182483">
                <a:tc>
                  <a:txBody>
                    <a:bodyPr/>
                    <a:lstStyle/>
                    <a:p>
                      <a:pPr algn="r" fontAlgn="b"/>
                      <a:r>
                        <a:rPr lang="en-US" sz="1100" u="none" strike="noStrike">
                          <a:effectLst/>
                        </a:rPr>
                        <a:t>15668893</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782</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a:effectLst/>
                        </a:rPr>
                        <a:t>France</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a:effectLst/>
                        </a:rPr>
                        <a:t>Male</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39</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8</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33949.67</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marL="0" marR="0" lvl="0" indent="0" algn="r" defTabSz="4572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yes</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24" marR="9124" marT="9124" marB="0" anchor="b"/>
                </a:tc>
                <a:extLst>
                  <a:ext uri="{0D108BD9-81ED-4DB2-BD59-A6C34878D82A}">
                    <a16:rowId xmlns:a16="http://schemas.microsoft.com/office/drawing/2014/main" val="3420438084"/>
                  </a:ext>
                </a:extLst>
              </a:tr>
              <a:tr h="182483">
                <a:tc>
                  <a:txBody>
                    <a:bodyPr/>
                    <a:lstStyle/>
                    <a:p>
                      <a:pPr algn="r" fontAlgn="b"/>
                      <a:r>
                        <a:rPr lang="en-US" sz="1100" u="none" strike="noStrike">
                          <a:effectLst/>
                        </a:rPr>
                        <a:t>15785819</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681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a:effectLst/>
                        </a:rPr>
                        <a:t>France</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a:effectLst/>
                        </a:rPr>
                        <a:t>Male</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38</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112491.96</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marL="0" marR="0" lvl="0" indent="0" algn="r" defTabSz="4572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yes</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24" marR="9124" marT="9124" marB="0" anchor="b"/>
                </a:tc>
                <a:extLst>
                  <a:ext uri="{0D108BD9-81ED-4DB2-BD59-A6C34878D82A}">
                    <a16:rowId xmlns:a16="http://schemas.microsoft.com/office/drawing/2014/main" val="2750140557"/>
                  </a:ext>
                </a:extLst>
              </a:tr>
              <a:tr h="182483">
                <a:tc>
                  <a:txBody>
                    <a:bodyPr/>
                    <a:lstStyle/>
                    <a:p>
                      <a:pPr algn="r" fontAlgn="b"/>
                      <a:r>
                        <a:rPr lang="en-US" sz="1100" u="none" strike="noStrike">
                          <a:effectLst/>
                        </a:rPr>
                        <a:t>15811490</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627</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a:effectLst/>
                        </a:rPr>
                        <a:t>France</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a:effectLst/>
                        </a:rPr>
                        <a:t>Male</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33</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103737.82</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marL="0" marR="0" lvl="0" indent="0" algn="r" defTabSz="4572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yes</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24" marR="9124" marT="9124" marB="0" anchor="b"/>
                </a:tc>
                <a:extLst>
                  <a:ext uri="{0D108BD9-81ED-4DB2-BD59-A6C34878D82A}">
                    <a16:rowId xmlns:a16="http://schemas.microsoft.com/office/drawing/2014/main" val="53037888"/>
                  </a:ext>
                </a:extLst>
              </a:tr>
              <a:tr h="182483">
                <a:tc>
                  <a:txBody>
                    <a:bodyPr/>
                    <a:lstStyle/>
                    <a:p>
                      <a:pPr algn="r" fontAlgn="b"/>
                      <a:r>
                        <a:rPr lang="en-US" sz="1100" u="none" strike="noStrike">
                          <a:effectLst/>
                        </a:rPr>
                        <a:t>15576256</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582</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a:effectLst/>
                        </a:rPr>
                        <a:t>France</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a:effectLst/>
                        </a:rPr>
                        <a:t>Male</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39</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129892.93</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marL="0" marR="0" lvl="0" indent="0" algn="r" defTabSz="4572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yes</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24" marR="9124" marT="9124" marB="0" anchor="b"/>
                </a:tc>
                <a:extLst>
                  <a:ext uri="{0D108BD9-81ED-4DB2-BD59-A6C34878D82A}">
                    <a16:rowId xmlns:a16="http://schemas.microsoft.com/office/drawing/2014/main" val="225203503"/>
                  </a:ext>
                </a:extLst>
              </a:tr>
              <a:tr h="182483">
                <a:tc>
                  <a:txBody>
                    <a:bodyPr/>
                    <a:lstStyle/>
                    <a:p>
                      <a:pPr algn="r" fontAlgn="b"/>
                      <a:r>
                        <a:rPr lang="en-US" sz="1100" u="none" strike="noStrike">
                          <a:effectLst/>
                        </a:rPr>
                        <a:t>15676715</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640</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a:effectLst/>
                        </a:rPr>
                        <a:t>France</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a:effectLst/>
                        </a:rPr>
                        <a:t>Male</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68</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9</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199493.38</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marL="0" marR="0" lvl="0" indent="0" algn="r" defTabSz="4572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yes</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24" marR="9124" marT="9124" marB="0" anchor="b"/>
                </a:tc>
                <a:extLst>
                  <a:ext uri="{0D108BD9-81ED-4DB2-BD59-A6C34878D82A}">
                    <a16:rowId xmlns:a16="http://schemas.microsoft.com/office/drawing/2014/main" val="3012293849"/>
                  </a:ext>
                </a:extLst>
              </a:tr>
              <a:tr h="182483">
                <a:tc>
                  <a:txBody>
                    <a:bodyPr/>
                    <a:lstStyle/>
                    <a:p>
                      <a:pPr algn="r" fontAlgn="b"/>
                      <a:r>
                        <a:rPr lang="en-US" sz="1100" u="none" strike="noStrike">
                          <a:effectLst/>
                        </a:rPr>
                        <a:t>15642291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dirty="0">
                          <a:effectLst/>
                        </a:rPr>
                        <a:t>685</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a:effectLst/>
                        </a:rPr>
                        <a:t>France</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dirty="0">
                          <a:effectLst/>
                        </a:rPr>
                        <a:t>Male</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23</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8</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112239.03</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marL="0" marR="0" lvl="0" indent="0" algn="r" defTabSz="4572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yes</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24" marR="9124" marT="9124" marB="0" anchor="b"/>
                </a:tc>
                <a:extLst>
                  <a:ext uri="{0D108BD9-81ED-4DB2-BD59-A6C34878D82A}">
                    <a16:rowId xmlns:a16="http://schemas.microsoft.com/office/drawing/2014/main" val="3331893177"/>
                  </a:ext>
                </a:extLst>
              </a:tr>
            </a:tbl>
          </a:graphicData>
        </a:graphic>
      </p:graphicFrame>
    </p:spTree>
    <p:extLst>
      <p:ext uri="{BB962C8B-B14F-4D97-AF65-F5344CB8AC3E}">
        <p14:creationId xmlns:p14="http://schemas.microsoft.com/office/powerpoint/2010/main" val="4262300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7BB5BD-6CE9-4AE3-BD12-02C363CFD395}"/>
              </a:ext>
            </a:extLst>
          </p:cNvPr>
          <p:cNvPicPr>
            <a:picLocks noChangeAspect="1"/>
          </p:cNvPicPr>
          <p:nvPr/>
        </p:nvPicPr>
        <p:blipFill>
          <a:blip r:embed="rId2"/>
          <a:stretch>
            <a:fillRect/>
          </a:stretch>
        </p:blipFill>
        <p:spPr>
          <a:xfrm>
            <a:off x="1635948" y="1341121"/>
            <a:ext cx="9420583" cy="5101729"/>
          </a:xfrm>
          <a:prstGeom prst="rect">
            <a:avLst/>
          </a:prstGeom>
        </p:spPr>
      </p:pic>
      <p:sp>
        <p:nvSpPr>
          <p:cNvPr id="9" name="TextBox 8">
            <a:extLst>
              <a:ext uri="{FF2B5EF4-FFF2-40B4-BE49-F238E27FC236}">
                <a16:creationId xmlns:a16="http://schemas.microsoft.com/office/drawing/2014/main" id="{0918CF44-8BCA-47A0-A059-0EC1DC204C46}"/>
              </a:ext>
            </a:extLst>
          </p:cNvPr>
          <p:cNvSpPr txBox="1"/>
          <p:nvPr/>
        </p:nvSpPr>
        <p:spPr>
          <a:xfrm>
            <a:off x="3039292" y="-218867"/>
            <a:ext cx="6858000" cy="1815882"/>
          </a:xfrm>
          <a:prstGeom prst="rect">
            <a:avLst/>
          </a:prstGeom>
          <a:noFill/>
        </p:spPr>
        <p:txBody>
          <a:bodyPr wrap="square" rtlCol="0" anchor="ctr">
            <a:spAutoFit/>
          </a:bodyPr>
          <a:lstStyle/>
          <a:p>
            <a:pPr algn="ctr"/>
            <a:br>
              <a:rPr lang="en-US" sz="3600" b="1" dirty="0">
                <a:solidFill>
                  <a:srgbClr val="FFC000"/>
                </a:solidFill>
                <a:latin typeface="+mj-lt"/>
              </a:rPr>
            </a:br>
            <a:r>
              <a:rPr lang="en-US" sz="3200" b="1" dirty="0">
                <a:solidFill>
                  <a:srgbClr val="FFC000"/>
                </a:solidFill>
                <a:latin typeface="+mj-lt"/>
              </a:rPr>
              <a:t>Summarize your data/</a:t>
            </a:r>
            <a:r>
              <a:rPr lang="zh-CN" altLang="en-US" sz="3200" b="1" dirty="0">
                <a:solidFill>
                  <a:srgbClr val="FFC000"/>
                </a:solidFill>
                <a:latin typeface="+mj-lt"/>
              </a:rPr>
              <a:t>总结你的数据</a:t>
            </a:r>
            <a:endParaRPr lang="en-US" altLang="zh-CN" sz="3200" b="1" dirty="0">
              <a:solidFill>
                <a:srgbClr val="FFC000"/>
              </a:solidFill>
              <a:latin typeface="+mj-lt"/>
            </a:endParaRPr>
          </a:p>
          <a:p>
            <a:pPr algn="ctr"/>
            <a:r>
              <a:rPr lang="en-US" sz="2000" b="1" dirty="0">
                <a:solidFill>
                  <a:srgbClr val="FFC000"/>
                </a:solidFill>
                <a:latin typeface="+mj-lt"/>
              </a:rPr>
              <a:t>The power of visualization/</a:t>
            </a:r>
            <a:r>
              <a:rPr lang="zh-CN" altLang="en-US" sz="2000" b="1" dirty="0">
                <a:solidFill>
                  <a:srgbClr val="FFC000"/>
                </a:solidFill>
                <a:latin typeface="+mj-lt"/>
              </a:rPr>
              <a:t>视觉化的威力</a:t>
            </a:r>
            <a:endParaRPr lang="en-US" sz="2000" b="1" dirty="0">
              <a:solidFill>
                <a:srgbClr val="FFC000"/>
              </a:solidFill>
              <a:latin typeface="+mj-lt"/>
            </a:endParaRPr>
          </a:p>
          <a:p>
            <a:pPr algn="ctr"/>
            <a:endParaRPr lang="en-US" sz="2400" dirty="0">
              <a:latin typeface="+mj-lt"/>
            </a:endParaRPr>
          </a:p>
        </p:txBody>
      </p:sp>
    </p:spTree>
    <p:extLst>
      <p:ext uri="{BB962C8B-B14F-4D97-AF65-F5344CB8AC3E}">
        <p14:creationId xmlns:p14="http://schemas.microsoft.com/office/powerpoint/2010/main" val="4205146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918CF44-8BCA-47A0-A059-0EC1DC204C46}"/>
              </a:ext>
            </a:extLst>
          </p:cNvPr>
          <p:cNvSpPr txBox="1"/>
          <p:nvPr/>
        </p:nvSpPr>
        <p:spPr>
          <a:xfrm>
            <a:off x="2477317" y="0"/>
            <a:ext cx="6858000" cy="1508105"/>
          </a:xfrm>
          <a:prstGeom prst="rect">
            <a:avLst/>
          </a:prstGeom>
          <a:noFill/>
        </p:spPr>
        <p:txBody>
          <a:bodyPr wrap="square" rtlCol="0" anchor="ctr">
            <a:spAutoFit/>
          </a:bodyPr>
          <a:lstStyle/>
          <a:p>
            <a:pPr algn="ctr"/>
            <a:br>
              <a:rPr lang="en-US" sz="3600" b="1" dirty="0">
                <a:solidFill>
                  <a:srgbClr val="FFC000"/>
                </a:solidFill>
                <a:latin typeface="+mj-lt"/>
              </a:rPr>
            </a:br>
            <a:r>
              <a:rPr lang="en-US" sz="3200" b="1" dirty="0">
                <a:solidFill>
                  <a:srgbClr val="FFC000"/>
                </a:solidFill>
                <a:latin typeface="+mj-lt"/>
              </a:rPr>
              <a:t>CHURN ANALYSIS</a:t>
            </a:r>
            <a:endParaRPr lang="en-US" sz="2000" b="1" dirty="0">
              <a:solidFill>
                <a:srgbClr val="FFC000"/>
              </a:solidFill>
              <a:latin typeface="+mj-lt"/>
            </a:endParaRPr>
          </a:p>
          <a:p>
            <a:pPr algn="ctr"/>
            <a:endParaRPr lang="en-US" sz="2400" dirty="0">
              <a:latin typeface="+mj-lt"/>
            </a:endParaRPr>
          </a:p>
        </p:txBody>
      </p:sp>
      <p:pic>
        <p:nvPicPr>
          <p:cNvPr id="6" name="Picture 5">
            <a:extLst>
              <a:ext uri="{FF2B5EF4-FFF2-40B4-BE49-F238E27FC236}">
                <a16:creationId xmlns:a16="http://schemas.microsoft.com/office/drawing/2014/main" id="{146462A2-A980-470F-A6D9-5E3D4E97C5BC}"/>
              </a:ext>
            </a:extLst>
          </p:cNvPr>
          <p:cNvPicPr>
            <a:picLocks noChangeAspect="1"/>
          </p:cNvPicPr>
          <p:nvPr/>
        </p:nvPicPr>
        <p:blipFill>
          <a:blip r:embed="rId2"/>
          <a:stretch>
            <a:fillRect/>
          </a:stretch>
        </p:blipFill>
        <p:spPr>
          <a:xfrm>
            <a:off x="2672035" y="1796142"/>
            <a:ext cx="2371725" cy="2876550"/>
          </a:xfrm>
          <a:prstGeom prst="rect">
            <a:avLst/>
          </a:prstGeom>
        </p:spPr>
      </p:pic>
      <p:pic>
        <p:nvPicPr>
          <p:cNvPr id="8" name="Picture 7">
            <a:extLst>
              <a:ext uri="{FF2B5EF4-FFF2-40B4-BE49-F238E27FC236}">
                <a16:creationId xmlns:a16="http://schemas.microsoft.com/office/drawing/2014/main" id="{76E6AF23-248F-438D-9B66-5F75EF6D9352}"/>
              </a:ext>
            </a:extLst>
          </p:cNvPr>
          <p:cNvPicPr>
            <a:picLocks noChangeAspect="1"/>
          </p:cNvPicPr>
          <p:nvPr/>
        </p:nvPicPr>
        <p:blipFill>
          <a:blip r:embed="rId3"/>
          <a:stretch>
            <a:fillRect/>
          </a:stretch>
        </p:blipFill>
        <p:spPr>
          <a:xfrm>
            <a:off x="6346372" y="1741713"/>
            <a:ext cx="2867025" cy="3009900"/>
          </a:xfrm>
          <a:prstGeom prst="rect">
            <a:avLst/>
          </a:prstGeom>
        </p:spPr>
      </p:pic>
      <p:sp>
        <p:nvSpPr>
          <p:cNvPr id="10" name="TextBox 9">
            <a:extLst>
              <a:ext uri="{FF2B5EF4-FFF2-40B4-BE49-F238E27FC236}">
                <a16:creationId xmlns:a16="http://schemas.microsoft.com/office/drawing/2014/main" id="{2A9AEFFB-ACA4-4A3A-928B-F7DAC4ACA3A6}"/>
              </a:ext>
            </a:extLst>
          </p:cNvPr>
          <p:cNvSpPr txBox="1"/>
          <p:nvPr/>
        </p:nvSpPr>
        <p:spPr>
          <a:xfrm>
            <a:off x="2856683" y="5073287"/>
            <a:ext cx="1976574" cy="369332"/>
          </a:xfrm>
          <a:prstGeom prst="rect">
            <a:avLst/>
          </a:prstGeom>
          <a:noFill/>
        </p:spPr>
        <p:txBody>
          <a:bodyPr wrap="square" rtlCol="0">
            <a:spAutoFit/>
          </a:bodyPr>
          <a:lstStyle/>
          <a:p>
            <a:r>
              <a:rPr lang="en-US" dirty="0"/>
              <a:t>Baseline/</a:t>
            </a:r>
            <a:r>
              <a:rPr lang="zh-CN" altLang="en-US" dirty="0"/>
              <a:t>基线</a:t>
            </a:r>
            <a:endParaRPr lang="en-US" dirty="0"/>
          </a:p>
        </p:txBody>
      </p:sp>
    </p:spTree>
    <p:extLst>
      <p:ext uri="{BB962C8B-B14F-4D97-AF65-F5344CB8AC3E}">
        <p14:creationId xmlns:p14="http://schemas.microsoft.com/office/powerpoint/2010/main" val="9085231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918CF44-8BCA-47A0-A059-0EC1DC204C46}"/>
              </a:ext>
            </a:extLst>
          </p:cNvPr>
          <p:cNvSpPr txBox="1"/>
          <p:nvPr/>
        </p:nvSpPr>
        <p:spPr>
          <a:xfrm>
            <a:off x="2477317" y="0"/>
            <a:ext cx="6858000" cy="1508105"/>
          </a:xfrm>
          <a:prstGeom prst="rect">
            <a:avLst/>
          </a:prstGeom>
          <a:noFill/>
        </p:spPr>
        <p:txBody>
          <a:bodyPr wrap="square" rtlCol="0" anchor="ctr">
            <a:spAutoFit/>
          </a:bodyPr>
          <a:lstStyle/>
          <a:p>
            <a:pPr algn="ctr"/>
            <a:br>
              <a:rPr lang="en-US" sz="3600" b="1" dirty="0">
                <a:solidFill>
                  <a:srgbClr val="FFC000"/>
                </a:solidFill>
                <a:latin typeface="+mj-lt"/>
              </a:rPr>
            </a:br>
            <a:r>
              <a:rPr lang="en-US" sz="3200" b="1" dirty="0">
                <a:solidFill>
                  <a:srgbClr val="FFC000"/>
                </a:solidFill>
                <a:latin typeface="+mj-lt"/>
              </a:rPr>
              <a:t>CHURN ANALYSIS</a:t>
            </a:r>
            <a:endParaRPr lang="en-US" sz="2000" b="1" dirty="0">
              <a:solidFill>
                <a:srgbClr val="FFC000"/>
              </a:solidFill>
              <a:latin typeface="+mj-lt"/>
            </a:endParaRPr>
          </a:p>
          <a:p>
            <a:pPr algn="ctr"/>
            <a:endParaRPr lang="en-US" sz="2400" dirty="0">
              <a:latin typeface="+mj-lt"/>
            </a:endParaRPr>
          </a:p>
        </p:txBody>
      </p:sp>
      <p:pic>
        <p:nvPicPr>
          <p:cNvPr id="6" name="Picture 5">
            <a:extLst>
              <a:ext uri="{FF2B5EF4-FFF2-40B4-BE49-F238E27FC236}">
                <a16:creationId xmlns:a16="http://schemas.microsoft.com/office/drawing/2014/main" id="{146462A2-A980-470F-A6D9-5E3D4E97C5BC}"/>
              </a:ext>
            </a:extLst>
          </p:cNvPr>
          <p:cNvPicPr>
            <a:picLocks noChangeAspect="1"/>
          </p:cNvPicPr>
          <p:nvPr/>
        </p:nvPicPr>
        <p:blipFill>
          <a:blip r:embed="rId2"/>
          <a:stretch>
            <a:fillRect/>
          </a:stretch>
        </p:blipFill>
        <p:spPr>
          <a:xfrm>
            <a:off x="2619784" y="2196737"/>
            <a:ext cx="2371725" cy="2876550"/>
          </a:xfrm>
          <a:prstGeom prst="rect">
            <a:avLst/>
          </a:prstGeom>
        </p:spPr>
      </p:pic>
      <p:pic>
        <p:nvPicPr>
          <p:cNvPr id="3" name="Picture 2">
            <a:extLst>
              <a:ext uri="{FF2B5EF4-FFF2-40B4-BE49-F238E27FC236}">
                <a16:creationId xmlns:a16="http://schemas.microsoft.com/office/drawing/2014/main" id="{3FF79524-D5B6-4CF0-A309-6CE75157E995}"/>
              </a:ext>
            </a:extLst>
          </p:cNvPr>
          <p:cNvPicPr>
            <a:picLocks noChangeAspect="1"/>
          </p:cNvPicPr>
          <p:nvPr/>
        </p:nvPicPr>
        <p:blipFill>
          <a:blip r:embed="rId3"/>
          <a:stretch>
            <a:fillRect/>
          </a:stretch>
        </p:blipFill>
        <p:spPr>
          <a:xfrm>
            <a:off x="6669540" y="2091962"/>
            <a:ext cx="2771775" cy="3086100"/>
          </a:xfrm>
          <a:prstGeom prst="rect">
            <a:avLst/>
          </a:prstGeom>
        </p:spPr>
      </p:pic>
      <p:sp>
        <p:nvSpPr>
          <p:cNvPr id="7" name="TextBox 6">
            <a:extLst>
              <a:ext uri="{FF2B5EF4-FFF2-40B4-BE49-F238E27FC236}">
                <a16:creationId xmlns:a16="http://schemas.microsoft.com/office/drawing/2014/main" id="{222F1A11-12CD-4303-B3BD-C5C30382999F}"/>
              </a:ext>
            </a:extLst>
          </p:cNvPr>
          <p:cNvSpPr txBox="1"/>
          <p:nvPr/>
        </p:nvSpPr>
        <p:spPr>
          <a:xfrm>
            <a:off x="2817359" y="5299710"/>
            <a:ext cx="1976574" cy="369332"/>
          </a:xfrm>
          <a:prstGeom prst="rect">
            <a:avLst/>
          </a:prstGeom>
          <a:noFill/>
        </p:spPr>
        <p:txBody>
          <a:bodyPr wrap="square" rtlCol="0">
            <a:spAutoFit/>
          </a:bodyPr>
          <a:lstStyle/>
          <a:p>
            <a:r>
              <a:rPr lang="en-US" dirty="0"/>
              <a:t>Baseline/</a:t>
            </a:r>
            <a:r>
              <a:rPr lang="zh-CN" altLang="en-US" dirty="0"/>
              <a:t>基线</a:t>
            </a:r>
            <a:endParaRPr lang="en-US" dirty="0"/>
          </a:p>
        </p:txBody>
      </p:sp>
    </p:spTree>
    <p:extLst>
      <p:ext uri="{BB962C8B-B14F-4D97-AF65-F5344CB8AC3E}">
        <p14:creationId xmlns:p14="http://schemas.microsoft.com/office/powerpoint/2010/main" val="1620539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918CF44-8BCA-47A0-A059-0EC1DC204C46}"/>
              </a:ext>
            </a:extLst>
          </p:cNvPr>
          <p:cNvSpPr txBox="1"/>
          <p:nvPr/>
        </p:nvSpPr>
        <p:spPr>
          <a:xfrm>
            <a:off x="2477317" y="0"/>
            <a:ext cx="6858000" cy="1508105"/>
          </a:xfrm>
          <a:prstGeom prst="rect">
            <a:avLst/>
          </a:prstGeom>
          <a:noFill/>
        </p:spPr>
        <p:txBody>
          <a:bodyPr wrap="square" rtlCol="0" anchor="ctr">
            <a:spAutoFit/>
          </a:bodyPr>
          <a:lstStyle/>
          <a:p>
            <a:pPr algn="ctr"/>
            <a:br>
              <a:rPr lang="en-US" sz="3600" b="1" dirty="0">
                <a:solidFill>
                  <a:srgbClr val="FFC000"/>
                </a:solidFill>
                <a:latin typeface="+mj-lt"/>
              </a:rPr>
            </a:br>
            <a:r>
              <a:rPr lang="en-US" sz="3200" b="1" dirty="0">
                <a:solidFill>
                  <a:srgbClr val="FFC000"/>
                </a:solidFill>
                <a:latin typeface="+mj-lt"/>
              </a:rPr>
              <a:t>CHURN ANALYSIS</a:t>
            </a:r>
            <a:endParaRPr lang="en-US" sz="2000" b="1" dirty="0">
              <a:solidFill>
                <a:srgbClr val="FFC000"/>
              </a:solidFill>
              <a:latin typeface="+mj-lt"/>
            </a:endParaRPr>
          </a:p>
          <a:p>
            <a:pPr algn="ctr"/>
            <a:endParaRPr lang="en-US" sz="2400" dirty="0">
              <a:latin typeface="+mj-lt"/>
            </a:endParaRPr>
          </a:p>
        </p:txBody>
      </p:sp>
      <p:pic>
        <p:nvPicPr>
          <p:cNvPr id="6" name="Picture 5">
            <a:extLst>
              <a:ext uri="{FF2B5EF4-FFF2-40B4-BE49-F238E27FC236}">
                <a16:creationId xmlns:a16="http://schemas.microsoft.com/office/drawing/2014/main" id="{146462A2-A980-470F-A6D9-5E3D4E97C5BC}"/>
              </a:ext>
            </a:extLst>
          </p:cNvPr>
          <p:cNvPicPr>
            <a:picLocks noChangeAspect="1"/>
          </p:cNvPicPr>
          <p:nvPr/>
        </p:nvPicPr>
        <p:blipFill>
          <a:blip r:embed="rId2"/>
          <a:stretch>
            <a:fillRect/>
          </a:stretch>
        </p:blipFill>
        <p:spPr>
          <a:xfrm>
            <a:off x="2619784" y="2196737"/>
            <a:ext cx="2371725" cy="2876550"/>
          </a:xfrm>
          <a:prstGeom prst="rect">
            <a:avLst/>
          </a:prstGeom>
        </p:spPr>
      </p:pic>
      <p:sp>
        <p:nvSpPr>
          <p:cNvPr id="7" name="TextBox 6">
            <a:extLst>
              <a:ext uri="{FF2B5EF4-FFF2-40B4-BE49-F238E27FC236}">
                <a16:creationId xmlns:a16="http://schemas.microsoft.com/office/drawing/2014/main" id="{222F1A11-12CD-4303-B3BD-C5C30382999F}"/>
              </a:ext>
            </a:extLst>
          </p:cNvPr>
          <p:cNvSpPr txBox="1"/>
          <p:nvPr/>
        </p:nvSpPr>
        <p:spPr>
          <a:xfrm>
            <a:off x="2817359" y="5299710"/>
            <a:ext cx="1976574" cy="369332"/>
          </a:xfrm>
          <a:prstGeom prst="rect">
            <a:avLst/>
          </a:prstGeom>
          <a:noFill/>
        </p:spPr>
        <p:txBody>
          <a:bodyPr wrap="square" rtlCol="0">
            <a:spAutoFit/>
          </a:bodyPr>
          <a:lstStyle/>
          <a:p>
            <a:r>
              <a:rPr lang="en-US" dirty="0"/>
              <a:t>Baseline/</a:t>
            </a:r>
            <a:r>
              <a:rPr lang="zh-CN" altLang="en-US" dirty="0"/>
              <a:t>基线</a:t>
            </a:r>
            <a:endParaRPr lang="en-US" dirty="0"/>
          </a:p>
        </p:txBody>
      </p:sp>
      <p:pic>
        <p:nvPicPr>
          <p:cNvPr id="4" name="Picture 3">
            <a:extLst>
              <a:ext uri="{FF2B5EF4-FFF2-40B4-BE49-F238E27FC236}">
                <a16:creationId xmlns:a16="http://schemas.microsoft.com/office/drawing/2014/main" id="{338058DA-02B3-4E58-BF3B-91C830D3881A}"/>
              </a:ext>
            </a:extLst>
          </p:cNvPr>
          <p:cNvPicPr>
            <a:picLocks noChangeAspect="1"/>
          </p:cNvPicPr>
          <p:nvPr/>
        </p:nvPicPr>
        <p:blipFill>
          <a:blip r:embed="rId3"/>
          <a:stretch>
            <a:fillRect/>
          </a:stretch>
        </p:blipFill>
        <p:spPr>
          <a:xfrm>
            <a:off x="6714988" y="2130062"/>
            <a:ext cx="2524125" cy="3009900"/>
          </a:xfrm>
          <a:prstGeom prst="rect">
            <a:avLst/>
          </a:prstGeom>
        </p:spPr>
      </p:pic>
    </p:spTree>
    <p:extLst>
      <p:ext uri="{BB962C8B-B14F-4D97-AF65-F5344CB8AC3E}">
        <p14:creationId xmlns:p14="http://schemas.microsoft.com/office/powerpoint/2010/main" val="3017205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918CF44-8BCA-47A0-A059-0EC1DC204C46}"/>
              </a:ext>
            </a:extLst>
          </p:cNvPr>
          <p:cNvSpPr txBox="1"/>
          <p:nvPr/>
        </p:nvSpPr>
        <p:spPr>
          <a:xfrm>
            <a:off x="2477317" y="0"/>
            <a:ext cx="6858000" cy="1508105"/>
          </a:xfrm>
          <a:prstGeom prst="rect">
            <a:avLst/>
          </a:prstGeom>
          <a:noFill/>
        </p:spPr>
        <p:txBody>
          <a:bodyPr wrap="square" rtlCol="0" anchor="ctr">
            <a:spAutoFit/>
          </a:bodyPr>
          <a:lstStyle/>
          <a:p>
            <a:pPr algn="ctr"/>
            <a:br>
              <a:rPr lang="en-US" sz="3600" b="1" dirty="0">
                <a:solidFill>
                  <a:srgbClr val="FFC000"/>
                </a:solidFill>
                <a:latin typeface="+mj-lt"/>
              </a:rPr>
            </a:br>
            <a:r>
              <a:rPr lang="en-US" sz="3200" b="1" dirty="0">
                <a:solidFill>
                  <a:srgbClr val="FFC000"/>
                </a:solidFill>
                <a:latin typeface="+mj-lt"/>
              </a:rPr>
              <a:t>CHURN ANALYSIS</a:t>
            </a:r>
            <a:endParaRPr lang="en-US" sz="2000" b="1" dirty="0">
              <a:solidFill>
                <a:srgbClr val="FFC000"/>
              </a:solidFill>
              <a:latin typeface="+mj-lt"/>
            </a:endParaRPr>
          </a:p>
          <a:p>
            <a:pPr algn="ctr"/>
            <a:endParaRPr lang="en-US" sz="2400" dirty="0">
              <a:latin typeface="+mj-lt"/>
            </a:endParaRPr>
          </a:p>
        </p:txBody>
      </p:sp>
      <p:pic>
        <p:nvPicPr>
          <p:cNvPr id="6" name="Picture 5">
            <a:extLst>
              <a:ext uri="{FF2B5EF4-FFF2-40B4-BE49-F238E27FC236}">
                <a16:creationId xmlns:a16="http://schemas.microsoft.com/office/drawing/2014/main" id="{146462A2-A980-470F-A6D9-5E3D4E97C5BC}"/>
              </a:ext>
            </a:extLst>
          </p:cNvPr>
          <p:cNvPicPr>
            <a:picLocks noChangeAspect="1"/>
          </p:cNvPicPr>
          <p:nvPr/>
        </p:nvPicPr>
        <p:blipFill>
          <a:blip r:embed="rId2"/>
          <a:stretch>
            <a:fillRect/>
          </a:stretch>
        </p:blipFill>
        <p:spPr>
          <a:xfrm>
            <a:off x="2619784" y="2196737"/>
            <a:ext cx="2371725" cy="2876550"/>
          </a:xfrm>
          <a:prstGeom prst="rect">
            <a:avLst/>
          </a:prstGeom>
        </p:spPr>
      </p:pic>
      <p:sp>
        <p:nvSpPr>
          <p:cNvPr id="7" name="TextBox 6">
            <a:extLst>
              <a:ext uri="{FF2B5EF4-FFF2-40B4-BE49-F238E27FC236}">
                <a16:creationId xmlns:a16="http://schemas.microsoft.com/office/drawing/2014/main" id="{222F1A11-12CD-4303-B3BD-C5C30382999F}"/>
              </a:ext>
            </a:extLst>
          </p:cNvPr>
          <p:cNvSpPr txBox="1"/>
          <p:nvPr/>
        </p:nvSpPr>
        <p:spPr>
          <a:xfrm>
            <a:off x="2817359" y="5299710"/>
            <a:ext cx="1976574" cy="369332"/>
          </a:xfrm>
          <a:prstGeom prst="rect">
            <a:avLst/>
          </a:prstGeom>
          <a:noFill/>
        </p:spPr>
        <p:txBody>
          <a:bodyPr wrap="square" rtlCol="0">
            <a:spAutoFit/>
          </a:bodyPr>
          <a:lstStyle/>
          <a:p>
            <a:r>
              <a:rPr lang="en-US" dirty="0"/>
              <a:t>Baseline/</a:t>
            </a:r>
            <a:r>
              <a:rPr lang="zh-CN" altLang="en-US" dirty="0"/>
              <a:t>基线</a:t>
            </a:r>
            <a:endParaRPr lang="en-US" dirty="0"/>
          </a:p>
        </p:txBody>
      </p:sp>
      <p:pic>
        <p:nvPicPr>
          <p:cNvPr id="3" name="Picture 2">
            <a:extLst>
              <a:ext uri="{FF2B5EF4-FFF2-40B4-BE49-F238E27FC236}">
                <a16:creationId xmlns:a16="http://schemas.microsoft.com/office/drawing/2014/main" id="{6DED0AA7-D2BC-4605-8C62-22D637B1AE98}"/>
              </a:ext>
            </a:extLst>
          </p:cNvPr>
          <p:cNvPicPr>
            <a:picLocks noChangeAspect="1"/>
          </p:cNvPicPr>
          <p:nvPr/>
        </p:nvPicPr>
        <p:blipFill>
          <a:blip r:embed="rId3"/>
          <a:stretch>
            <a:fillRect/>
          </a:stretch>
        </p:blipFill>
        <p:spPr>
          <a:xfrm>
            <a:off x="6347597" y="2196737"/>
            <a:ext cx="2562225" cy="3019425"/>
          </a:xfrm>
          <a:prstGeom prst="rect">
            <a:avLst/>
          </a:prstGeom>
        </p:spPr>
      </p:pic>
    </p:spTree>
    <p:extLst>
      <p:ext uri="{BB962C8B-B14F-4D97-AF65-F5344CB8AC3E}">
        <p14:creationId xmlns:p14="http://schemas.microsoft.com/office/powerpoint/2010/main" val="2548978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918CF44-8BCA-47A0-A059-0EC1DC204C46}"/>
              </a:ext>
            </a:extLst>
          </p:cNvPr>
          <p:cNvSpPr txBox="1"/>
          <p:nvPr/>
        </p:nvSpPr>
        <p:spPr>
          <a:xfrm>
            <a:off x="2477317" y="0"/>
            <a:ext cx="6858000" cy="1508105"/>
          </a:xfrm>
          <a:prstGeom prst="rect">
            <a:avLst/>
          </a:prstGeom>
          <a:noFill/>
        </p:spPr>
        <p:txBody>
          <a:bodyPr wrap="square" rtlCol="0" anchor="ctr">
            <a:spAutoFit/>
          </a:bodyPr>
          <a:lstStyle/>
          <a:p>
            <a:pPr algn="ctr"/>
            <a:br>
              <a:rPr lang="en-US" sz="3600" b="1" dirty="0">
                <a:solidFill>
                  <a:srgbClr val="FFC000"/>
                </a:solidFill>
                <a:latin typeface="+mj-lt"/>
              </a:rPr>
            </a:br>
            <a:r>
              <a:rPr lang="en-US" sz="3200" b="1" dirty="0">
                <a:solidFill>
                  <a:srgbClr val="FFC000"/>
                </a:solidFill>
                <a:latin typeface="+mj-lt"/>
              </a:rPr>
              <a:t>CHURN ANALYSIS</a:t>
            </a:r>
            <a:endParaRPr lang="en-US" sz="2000" b="1" dirty="0">
              <a:solidFill>
                <a:srgbClr val="FFC000"/>
              </a:solidFill>
              <a:latin typeface="+mj-lt"/>
            </a:endParaRPr>
          </a:p>
          <a:p>
            <a:pPr algn="ctr"/>
            <a:endParaRPr lang="en-US" sz="2400" dirty="0">
              <a:latin typeface="+mj-lt"/>
            </a:endParaRPr>
          </a:p>
        </p:txBody>
      </p:sp>
      <p:pic>
        <p:nvPicPr>
          <p:cNvPr id="4" name="Picture 3">
            <a:extLst>
              <a:ext uri="{FF2B5EF4-FFF2-40B4-BE49-F238E27FC236}">
                <a16:creationId xmlns:a16="http://schemas.microsoft.com/office/drawing/2014/main" id="{7C9041E7-529A-4F62-9066-01643C15968C}"/>
              </a:ext>
            </a:extLst>
          </p:cNvPr>
          <p:cNvPicPr>
            <a:picLocks noChangeAspect="1"/>
          </p:cNvPicPr>
          <p:nvPr/>
        </p:nvPicPr>
        <p:blipFill>
          <a:blip r:embed="rId2"/>
          <a:stretch>
            <a:fillRect/>
          </a:stretch>
        </p:blipFill>
        <p:spPr>
          <a:xfrm>
            <a:off x="1441269" y="1590099"/>
            <a:ext cx="9540240" cy="4922077"/>
          </a:xfrm>
          <a:prstGeom prst="rect">
            <a:avLst/>
          </a:prstGeom>
        </p:spPr>
      </p:pic>
    </p:spTree>
    <p:extLst>
      <p:ext uri="{BB962C8B-B14F-4D97-AF65-F5344CB8AC3E}">
        <p14:creationId xmlns:p14="http://schemas.microsoft.com/office/powerpoint/2010/main" val="305810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918CF44-8BCA-47A0-A059-0EC1DC204C46}"/>
              </a:ext>
            </a:extLst>
          </p:cNvPr>
          <p:cNvSpPr txBox="1"/>
          <p:nvPr/>
        </p:nvSpPr>
        <p:spPr>
          <a:xfrm>
            <a:off x="2477317" y="0"/>
            <a:ext cx="6858000" cy="1508105"/>
          </a:xfrm>
          <a:prstGeom prst="rect">
            <a:avLst/>
          </a:prstGeom>
          <a:noFill/>
        </p:spPr>
        <p:txBody>
          <a:bodyPr wrap="square" rtlCol="0" anchor="ctr">
            <a:spAutoFit/>
          </a:bodyPr>
          <a:lstStyle/>
          <a:p>
            <a:pPr algn="ctr"/>
            <a:br>
              <a:rPr lang="en-US" sz="3600" b="1" dirty="0">
                <a:solidFill>
                  <a:srgbClr val="FFC000"/>
                </a:solidFill>
                <a:latin typeface="+mj-lt"/>
              </a:rPr>
            </a:br>
            <a:r>
              <a:rPr lang="en-US" sz="3200" b="1" dirty="0">
                <a:solidFill>
                  <a:srgbClr val="FFC000"/>
                </a:solidFill>
                <a:latin typeface="+mj-lt"/>
              </a:rPr>
              <a:t>CHURN ANALYSIS</a:t>
            </a:r>
            <a:r>
              <a:rPr lang="en-US" altLang="zh-CN" sz="3200" b="1" dirty="0">
                <a:solidFill>
                  <a:srgbClr val="FFC000"/>
                </a:solidFill>
                <a:latin typeface="+mj-lt"/>
              </a:rPr>
              <a:t>--- correlation /</a:t>
            </a:r>
            <a:r>
              <a:rPr lang="zh-CN" altLang="en-US" sz="3200" b="1" dirty="0">
                <a:solidFill>
                  <a:srgbClr val="FFC000"/>
                </a:solidFill>
                <a:latin typeface="+mj-lt"/>
              </a:rPr>
              <a:t>关联</a:t>
            </a:r>
            <a:endParaRPr lang="en-US" sz="2000" b="1" dirty="0">
              <a:solidFill>
                <a:srgbClr val="FFC000"/>
              </a:solidFill>
              <a:latin typeface="+mj-lt"/>
            </a:endParaRPr>
          </a:p>
          <a:p>
            <a:pPr algn="ctr"/>
            <a:endParaRPr lang="en-US" sz="2400" dirty="0">
              <a:latin typeface="+mj-lt"/>
            </a:endParaRPr>
          </a:p>
        </p:txBody>
      </p:sp>
      <p:pic>
        <p:nvPicPr>
          <p:cNvPr id="4" name="Picture 3">
            <a:extLst>
              <a:ext uri="{FF2B5EF4-FFF2-40B4-BE49-F238E27FC236}">
                <a16:creationId xmlns:a16="http://schemas.microsoft.com/office/drawing/2014/main" id="{B0371263-BDEE-4C6D-8181-72154063F82D}"/>
              </a:ext>
            </a:extLst>
          </p:cNvPr>
          <p:cNvPicPr>
            <a:picLocks noChangeAspect="1"/>
          </p:cNvPicPr>
          <p:nvPr/>
        </p:nvPicPr>
        <p:blipFill>
          <a:blip r:embed="rId2"/>
          <a:stretch>
            <a:fillRect/>
          </a:stretch>
        </p:blipFill>
        <p:spPr>
          <a:xfrm>
            <a:off x="2764591" y="1367246"/>
            <a:ext cx="7195701" cy="5201194"/>
          </a:xfrm>
          <a:prstGeom prst="rect">
            <a:avLst/>
          </a:prstGeom>
        </p:spPr>
      </p:pic>
    </p:spTree>
    <p:extLst>
      <p:ext uri="{BB962C8B-B14F-4D97-AF65-F5344CB8AC3E}">
        <p14:creationId xmlns:p14="http://schemas.microsoft.com/office/powerpoint/2010/main" val="6709837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918CF44-8BCA-47A0-A059-0EC1DC204C46}"/>
              </a:ext>
            </a:extLst>
          </p:cNvPr>
          <p:cNvSpPr txBox="1"/>
          <p:nvPr/>
        </p:nvSpPr>
        <p:spPr>
          <a:xfrm>
            <a:off x="2529568" y="243840"/>
            <a:ext cx="6858000" cy="1508105"/>
          </a:xfrm>
          <a:prstGeom prst="rect">
            <a:avLst/>
          </a:prstGeom>
          <a:noFill/>
        </p:spPr>
        <p:txBody>
          <a:bodyPr wrap="square" rtlCol="0" anchor="ctr">
            <a:spAutoFit/>
          </a:bodyPr>
          <a:lstStyle/>
          <a:p>
            <a:pPr algn="ctr"/>
            <a:br>
              <a:rPr lang="en-US" sz="3600" b="1" dirty="0">
                <a:solidFill>
                  <a:srgbClr val="FFC000"/>
                </a:solidFill>
                <a:latin typeface="+mj-lt"/>
              </a:rPr>
            </a:br>
            <a:r>
              <a:rPr lang="en-US" sz="3200" b="1" dirty="0">
                <a:solidFill>
                  <a:srgbClr val="FFC000"/>
                </a:solidFill>
                <a:latin typeface="+mj-lt"/>
              </a:rPr>
              <a:t>CHURN ANALYSIS</a:t>
            </a:r>
            <a:r>
              <a:rPr lang="en-US" altLang="zh-CN" sz="3200" b="1" dirty="0">
                <a:solidFill>
                  <a:srgbClr val="FFC000"/>
                </a:solidFill>
                <a:latin typeface="+mj-lt"/>
              </a:rPr>
              <a:t>---REGRESSION/</a:t>
            </a:r>
            <a:r>
              <a:rPr lang="zh-CN" altLang="en-US" sz="3200" b="1" dirty="0">
                <a:solidFill>
                  <a:srgbClr val="FFC000"/>
                </a:solidFill>
                <a:latin typeface="+mj-lt"/>
              </a:rPr>
              <a:t>回归</a:t>
            </a:r>
            <a:endParaRPr lang="en-US" sz="2000" b="1" dirty="0">
              <a:solidFill>
                <a:srgbClr val="FFC000"/>
              </a:solidFill>
              <a:latin typeface="+mj-lt"/>
            </a:endParaRPr>
          </a:p>
          <a:p>
            <a:pPr algn="ctr"/>
            <a:endParaRPr lang="en-US" sz="2400" dirty="0">
              <a:latin typeface="+mj-lt"/>
            </a:endParaRPr>
          </a:p>
        </p:txBody>
      </p:sp>
      <p:pic>
        <p:nvPicPr>
          <p:cNvPr id="3" name="Picture 2">
            <a:extLst>
              <a:ext uri="{FF2B5EF4-FFF2-40B4-BE49-F238E27FC236}">
                <a16:creationId xmlns:a16="http://schemas.microsoft.com/office/drawing/2014/main" id="{FC38EDDE-EB12-47C7-B6B2-B7290C8E6DD9}"/>
              </a:ext>
            </a:extLst>
          </p:cNvPr>
          <p:cNvPicPr>
            <a:picLocks noChangeAspect="1"/>
          </p:cNvPicPr>
          <p:nvPr/>
        </p:nvPicPr>
        <p:blipFill>
          <a:blip r:embed="rId2"/>
          <a:stretch>
            <a:fillRect/>
          </a:stretch>
        </p:blipFill>
        <p:spPr>
          <a:xfrm>
            <a:off x="2653795" y="1846495"/>
            <a:ext cx="7143750" cy="4333875"/>
          </a:xfrm>
          <a:prstGeom prst="rect">
            <a:avLst/>
          </a:prstGeom>
        </p:spPr>
      </p:pic>
    </p:spTree>
    <p:extLst>
      <p:ext uri="{BB962C8B-B14F-4D97-AF65-F5344CB8AC3E}">
        <p14:creationId xmlns:p14="http://schemas.microsoft.com/office/powerpoint/2010/main" val="230286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AF59F-7FCC-45CA-A61E-6B96A19C4D14}"/>
              </a:ext>
            </a:extLst>
          </p:cNvPr>
          <p:cNvSpPr>
            <a:spLocks noGrp="1"/>
          </p:cNvSpPr>
          <p:nvPr>
            <p:ph type="ctrTitle"/>
          </p:nvPr>
        </p:nvSpPr>
        <p:spPr>
          <a:xfrm>
            <a:off x="838200" y="365125"/>
            <a:ext cx="10515600" cy="1325563"/>
          </a:xfrm>
        </p:spPr>
        <p:txBody>
          <a:bodyPr vert="horz" lIns="91440" tIns="45720" rIns="91440" bIns="45720" rtlCol="0" anchor="ctr">
            <a:normAutofit/>
          </a:bodyPr>
          <a:lstStyle/>
          <a:p>
            <a:pPr algn="l"/>
            <a:r>
              <a:rPr lang="zh-CN" altLang="en-US"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面试英语</a:t>
            </a:r>
            <a:r>
              <a:rPr lang="en-US" altLang="zh-CN"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a:t>
            </a:r>
            <a:r>
              <a:rPr lang="zh-CN" altLang="en-US"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反客为主</a:t>
            </a:r>
            <a:endParaRPr lang="en-US"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endParaRPr>
          </a:p>
        </p:txBody>
      </p:sp>
      <p:sp>
        <p:nvSpPr>
          <p:cNvPr id="11" name="Subtitle 2">
            <a:extLst>
              <a:ext uri="{FF2B5EF4-FFF2-40B4-BE49-F238E27FC236}">
                <a16:creationId xmlns:a16="http://schemas.microsoft.com/office/drawing/2014/main" id="{44166A28-4D1D-4953-AE3C-0F8A9D0AA815}"/>
              </a:ext>
            </a:extLst>
          </p:cNvPr>
          <p:cNvSpPr>
            <a:spLocks noGrp="1"/>
          </p:cNvSpPr>
          <p:nvPr>
            <p:ph type="subTitle" idx="1"/>
          </p:nvPr>
        </p:nvSpPr>
        <p:spPr>
          <a:xfrm>
            <a:off x="5405120" y="1747079"/>
            <a:ext cx="4468723" cy="3437317"/>
          </a:xfrm>
          <a:noFill/>
        </p:spPr>
        <p:txBody>
          <a:bodyPr>
            <a:normAutofit/>
          </a:bodyPr>
          <a:lstStyle/>
          <a:p>
            <a:pPr marL="342900" indent="-342900" algn="l">
              <a:buFont typeface="Arial" panose="020B0604020202020204" pitchFamily="34" charset="0"/>
              <a:buChar char="•"/>
            </a:pPr>
            <a:r>
              <a:rPr lang="zh-CN" altLang="en-US" sz="2000" dirty="0">
                <a:solidFill>
                  <a:schemeClr val="tx1"/>
                </a:solidFill>
              </a:rPr>
              <a:t>客场劣势</a:t>
            </a:r>
            <a:endParaRPr lang="en-US" altLang="zh-CN" sz="2000" dirty="0">
              <a:solidFill>
                <a:schemeClr val="tx1"/>
              </a:solidFill>
            </a:endParaRPr>
          </a:p>
          <a:p>
            <a:pPr marL="800100" lvl="1" indent="-342900" algn="l">
              <a:buFont typeface="Arial" panose="020B0604020202020204" pitchFamily="34" charset="0"/>
              <a:buChar char="•"/>
            </a:pPr>
            <a:r>
              <a:rPr lang="zh-CN" altLang="en-US" dirty="0">
                <a:solidFill>
                  <a:schemeClr val="tx1"/>
                </a:solidFill>
              </a:rPr>
              <a:t>面试官是强势</a:t>
            </a:r>
            <a:endParaRPr lang="en-US" altLang="zh-CN" dirty="0">
              <a:solidFill>
                <a:schemeClr val="tx1"/>
              </a:solidFill>
            </a:endParaRPr>
          </a:p>
          <a:p>
            <a:pPr marL="800100" lvl="1" indent="-342900" algn="l">
              <a:buFont typeface="Arial" panose="020B0604020202020204" pitchFamily="34" charset="0"/>
              <a:buChar char="•"/>
            </a:pPr>
            <a:r>
              <a:rPr lang="zh-CN" altLang="en-US" dirty="0">
                <a:solidFill>
                  <a:schemeClr val="tx1"/>
                </a:solidFill>
              </a:rPr>
              <a:t>陌生的场景陌生的人</a:t>
            </a:r>
            <a:endParaRPr lang="en-US" altLang="zh-CN" dirty="0">
              <a:solidFill>
                <a:schemeClr val="tx1"/>
              </a:solidFill>
            </a:endParaRPr>
          </a:p>
          <a:p>
            <a:pPr marL="342900" indent="-342900" algn="l">
              <a:buFont typeface="Arial" panose="020B0604020202020204" pitchFamily="34" charset="0"/>
              <a:buChar char="•"/>
            </a:pPr>
            <a:r>
              <a:rPr lang="zh-CN" altLang="en-US" sz="2000" dirty="0">
                <a:solidFill>
                  <a:schemeClr val="tx1"/>
                </a:solidFill>
              </a:rPr>
              <a:t>英语劣势</a:t>
            </a:r>
            <a:endParaRPr lang="en-US" altLang="zh-CN" sz="2000" dirty="0">
              <a:solidFill>
                <a:schemeClr val="tx1"/>
              </a:solidFill>
            </a:endParaRPr>
          </a:p>
          <a:p>
            <a:pPr marL="800100" lvl="1" indent="-342900" algn="l">
              <a:buFont typeface="Arial" panose="020B0604020202020204" pitchFamily="34" charset="0"/>
              <a:buChar char="•"/>
            </a:pPr>
            <a:r>
              <a:rPr lang="zh-CN" altLang="en-US" dirty="0">
                <a:solidFill>
                  <a:schemeClr val="tx1"/>
                </a:solidFill>
              </a:rPr>
              <a:t>母语不是英语</a:t>
            </a:r>
            <a:endParaRPr lang="en-US" altLang="zh-CN" dirty="0">
              <a:solidFill>
                <a:schemeClr val="tx1"/>
              </a:solidFill>
            </a:endParaRPr>
          </a:p>
          <a:p>
            <a:pPr marL="342900" indent="-342900" algn="l">
              <a:buFont typeface="Arial" panose="020B0604020202020204" pitchFamily="34" charset="0"/>
              <a:buChar char="•"/>
            </a:pPr>
            <a:r>
              <a:rPr lang="zh-CN" altLang="en-US" sz="2000" dirty="0">
                <a:solidFill>
                  <a:schemeClr val="tx1"/>
                </a:solidFill>
              </a:rPr>
              <a:t>心理劣势</a:t>
            </a:r>
            <a:endParaRPr lang="en-US" altLang="zh-CN" sz="2000" dirty="0">
              <a:solidFill>
                <a:schemeClr val="tx1"/>
              </a:solidFill>
            </a:endParaRPr>
          </a:p>
          <a:p>
            <a:pPr marL="800100" lvl="1" indent="-342900" algn="l">
              <a:buFont typeface="Arial" panose="020B0604020202020204" pitchFamily="34" charset="0"/>
              <a:buChar char="•"/>
            </a:pPr>
            <a:r>
              <a:rPr lang="zh-CN" altLang="en-US" dirty="0">
                <a:solidFill>
                  <a:schemeClr val="tx1"/>
                </a:solidFill>
              </a:rPr>
              <a:t>焦虑和紧张</a:t>
            </a:r>
            <a:endParaRPr lang="en-US" altLang="zh-CN" dirty="0">
              <a:solidFill>
                <a:schemeClr val="tx1"/>
              </a:solidFill>
            </a:endParaRPr>
          </a:p>
          <a:p>
            <a:pPr marL="342900" indent="-342900">
              <a:buFont typeface="Arial" panose="020B0604020202020204" pitchFamily="34" charset="0"/>
              <a:buChar char="•"/>
            </a:pPr>
            <a:endParaRPr lang="en-US" altLang="zh-CN" sz="2000" dirty="0">
              <a:solidFill>
                <a:schemeClr val="tx1"/>
              </a:solidFill>
            </a:endParaRPr>
          </a:p>
          <a:p>
            <a:endParaRPr lang="en-US" altLang="zh-CN" sz="2000" dirty="0">
              <a:solidFill>
                <a:schemeClr val="tx1"/>
              </a:solidFill>
            </a:endParaRPr>
          </a:p>
        </p:txBody>
      </p:sp>
      <p:sp>
        <p:nvSpPr>
          <p:cNvPr id="8" name="Subtitle 2">
            <a:extLst>
              <a:ext uri="{FF2B5EF4-FFF2-40B4-BE49-F238E27FC236}">
                <a16:creationId xmlns:a16="http://schemas.microsoft.com/office/drawing/2014/main" id="{53648DB2-074E-4DD7-A2D9-6C71DC8D84E7}"/>
              </a:ext>
            </a:extLst>
          </p:cNvPr>
          <p:cNvSpPr txBox="1">
            <a:spLocks/>
          </p:cNvSpPr>
          <p:nvPr/>
        </p:nvSpPr>
        <p:spPr>
          <a:xfrm>
            <a:off x="4310744" y="4823671"/>
            <a:ext cx="5974859" cy="832910"/>
          </a:xfrm>
          <a:prstGeom prst="rect">
            <a:avLst/>
          </a:prstGeom>
          <a:noFill/>
        </p:spPr>
        <p:txBody>
          <a:bodyPr vert="horz" lIns="91440" tIns="45720" rIns="91440" bIns="45720" rtlCol="0">
            <a:normAutofit fontScale="70000" lnSpcReduction="20000"/>
          </a:bodyPr>
          <a:lstStyle>
            <a:lvl1pPr marL="0" indent="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1"/>
                </a:solidFill>
                <a:latin typeface="+mn-lt"/>
                <a:ea typeface="+mn-ea"/>
                <a:cs typeface="+mn-cs"/>
              </a:defRPr>
            </a:lvl1pPr>
            <a:lvl2pPr marL="457200" indent="0" algn="ctr" defTabSz="914400" rtl="0" eaLnBrk="1" latinLnBrk="0" hangingPunct="1">
              <a:lnSpc>
                <a:spcPct val="12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12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12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12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marL="342900" indent="-342900">
              <a:buFont typeface="Arial" panose="020B0604020202020204" pitchFamily="34" charset="0"/>
              <a:buChar char="•"/>
            </a:pPr>
            <a:r>
              <a:rPr lang="zh-CN" altLang="en-US" dirty="0"/>
              <a:t>面试官控制面试会发生什么？</a:t>
            </a:r>
            <a:endParaRPr lang="en-US" altLang="zh-CN" dirty="0"/>
          </a:p>
          <a:p>
            <a:pPr marL="342900" indent="-342900">
              <a:buFont typeface="Arial" panose="020B0604020202020204" pitchFamily="34" charset="0"/>
              <a:buChar char="•"/>
            </a:pPr>
            <a:r>
              <a:rPr lang="zh-CN" altLang="en-US" dirty="0"/>
              <a:t>怎么反客为主，弱势变强势从而掌控面试走向？</a:t>
            </a:r>
            <a:endParaRPr lang="en-US" altLang="zh-CN" dirty="0"/>
          </a:p>
          <a:p>
            <a:endParaRPr lang="en-US" altLang="zh-CN" b="1" dirty="0"/>
          </a:p>
          <a:p>
            <a:endParaRPr lang="en-US" altLang="zh-CN" b="1" dirty="0"/>
          </a:p>
        </p:txBody>
      </p:sp>
      <p:pic>
        <p:nvPicPr>
          <p:cNvPr id="12" name="Picture 2" descr="Why Structured is Better When It Comes to Interviews">
            <a:extLst>
              <a:ext uri="{FF2B5EF4-FFF2-40B4-BE49-F238E27FC236}">
                <a16:creationId xmlns:a16="http://schemas.microsoft.com/office/drawing/2014/main" id="{1D06A49A-7AC5-4564-A3AA-4AEA29579A4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8200" y="2187018"/>
            <a:ext cx="2788464" cy="1809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9506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918CF44-8BCA-47A0-A059-0EC1DC204C46}"/>
              </a:ext>
            </a:extLst>
          </p:cNvPr>
          <p:cNvSpPr txBox="1"/>
          <p:nvPr/>
        </p:nvSpPr>
        <p:spPr>
          <a:xfrm>
            <a:off x="2529568" y="40617"/>
            <a:ext cx="6858000" cy="1508105"/>
          </a:xfrm>
          <a:prstGeom prst="rect">
            <a:avLst/>
          </a:prstGeom>
          <a:noFill/>
        </p:spPr>
        <p:txBody>
          <a:bodyPr wrap="square" rtlCol="0" anchor="ctr">
            <a:spAutoFit/>
          </a:bodyPr>
          <a:lstStyle/>
          <a:p>
            <a:pPr algn="ctr"/>
            <a:br>
              <a:rPr lang="en-US" sz="3600" b="1" dirty="0">
                <a:solidFill>
                  <a:srgbClr val="FFC000"/>
                </a:solidFill>
                <a:latin typeface="+mj-lt"/>
              </a:rPr>
            </a:br>
            <a:r>
              <a:rPr lang="en-US" sz="3200" b="1" dirty="0">
                <a:solidFill>
                  <a:srgbClr val="FFC000"/>
                </a:solidFill>
                <a:latin typeface="+mj-lt"/>
              </a:rPr>
              <a:t>CHURN ANALYSIS</a:t>
            </a:r>
            <a:r>
              <a:rPr lang="en-US" altLang="zh-CN" sz="3200" b="1" dirty="0">
                <a:solidFill>
                  <a:srgbClr val="FFC000"/>
                </a:solidFill>
                <a:latin typeface="+mj-lt"/>
              </a:rPr>
              <a:t>---REGRESSION/</a:t>
            </a:r>
            <a:r>
              <a:rPr lang="zh-CN" altLang="en-US" sz="3200" b="1" dirty="0">
                <a:solidFill>
                  <a:srgbClr val="FFC000"/>
                </a:solidFill>
                <a:latin typeface="+mj-lt"/>
              </a:rPr>
              <a:t>回归</a:t>
            </a:r>
            <a:endParaRPr lang="en-US" sz="2000" b="1" dirty="0">
              <a:solidFill>
                <a:srgbClr val="FFC000"/>
              </a:solidFill>
              <a:latin typeface="+mj-lt"/>
            </a:endParaRPr>
          </a:p>
          <a:p>
            <a:pPr algn="ctr"/>
            <a:endParaRPr lang="en-US" sz="2400" dirty="0">
              <a:latin typeface="+mj-lt"/>
            </a:endParaRPr>
          </a:p>
        </p:txBody>
      </p:sp>
      <p:grpSp>
        <p:nvGrpSpPr>
          <p:cNvPr id="4" name="Group 3">
            <a:extLst>
              <a:ext uri="{FF2B5EF4-FFF2-40B4-BE49-F238E27FC236}">
                <a16:creationId xmlns:a16="http://schemas.microsoft.com/office/drawing/2014/main" id="{07E103BF-BBC3-4031-AD6B-DD6D5AD2E717}"/>
              </a:ext>
            </a:extLst>
          </p:cNvPr>
          <p:cNvGrpSpPr/>
          <p:nvPr/>
        </p:nvGrpSpPr>
        <p:grpSpPr>
          <a:xfrm>
            <a:off x="4287549" y="1699347"/>
            <a:ext cx="4751948" cy="4692832"/>
            <a:chOff x="3032960" y="1670547"/>
            <a:chExt cx="6217571" cy="4692832"/>
          </a:xfrm>
        </p:grpSpPr>
        <p:sp>
          <p:nvSpPr>
            <p:cNvPr id="5" name="TextBox 4">
              <a:extLst>
                <a:ext uri="{FF2B5EF4-FFF2-40B4-BE49-F238E27FC236}">
                  <a16:creationId xmlns:a16="http://schemas.microsoft.com/office/drawing/2014/main" id="{1B155A8E-8A97-4ECA-BA24-6F38105ABB25}"/>
                </a:ext>
              </a:extLst>
            </p:cNvPr>
            <p:cNvSpPr txBox="1"/>
            <p:nvPr/>
          </p:nvSpPr>
          <p:spPr>
            <a:xfrm>
              <a:off x="3154531" y="5994047"/>
              <a:ext cx="6096000" cy="369332"/>
            </a:xfrm>
            <a:prstGeom prst="rect">
              <a:avLst/>
            </a:prstGeom>
            <a:noFill/>
          </p:spPr>
          <p:txBody>
            <a:bodyPr wrap="square">
              <a:spAutoFit/>
            </a:bodyPr>
            <a:lstStyle/>
            <a:p>
              <a:pPr algn="ctr"/>
              <a:r>
                <a:rPr lang="en-US" altLang="zh-CN" dirty="0">
                  <a:solidFill>
                    <a:srgbClr val="FFC000"/>
                  </a:solidFill>
                </a:rPr>
                <a:t>Regression Model </a:t>
              </a:r>
              <a:r>
                <a:rPr lang="zh-CN" altLang="en-US" dirty="0">
                  <a:solidFill>
                    <a:srgbClr val="FFC000"/>
                  </a:solidFill>
                </a:rPr>
                <a:t>回归分析模型</a:t>
              </a:r>
              <a:endParaRPr lang="en-US" dirty="0">
                <a:solidFill>
                  <a:srgbClr val="FFC000"/>
                </a:solidFill>
              </a:endParaRPr>
            </a:p>
          </p:txBody>
        </p:sp>
        <p:cxnSp>
          <p:nvCxnSpPr>
            <p:cNvPr id="6" name="Straight Arrow Connector 5">
              <a:extLst>
                <a:ext uri="{FF2B5EF4-FFF2-40B4-BE49-F238E27FC236}">
                  <a16:creationId xmlns:a16="http://schemas.microsoft.com/office/drawing/2014/main" id="{CFD7B5D2-C52C-442C-9CBD-C6B40B8077A0}"/>
                </a:ext>
              </a:extLst>
            </p:cNvPr>
            <p:cNvCxnSpPr>
              <a:cxnSpLocks/>
            </p:cNvCxnSpPr>
            <p:nvPr/>
          </p:nvCxnSpPr>
          <p:spPr>
            <a:xfrm flipH="1" flipV="1">
              <a:off x="6007287" y="2063931"/>
              <a:ext cx="73675" cy="3692435"/>
            </a:xfrm>
            <a:prstGeom prst="straightConnector1">
              <a:avLst/>
            </a:prstGeom>
            <a:ln w="57150">
              <a:solidFill>
                <a:srgbClr val="FFFF00"/>
              </a:solidFill>
              <a:tailEnd type="triangle"/>
            </a:ln>
          </p:spPr>
          <p:style>
            <a:lnRef idx="3">
              <a:schemeClr val="accent6"/>
            </a:lnRef>
            <a:fillRef idx="0">
              <a:schemeClr val="accent6"/>
            </a:fillRef>
            <a:effectRef idx="2">
              <a:schemeClr val="accent6"/>
            </a:effectRef>
            <a:fontRef idx="minor">
              <a:schemeClr val="tx1"/>
            </a:fontRef>
          </p:style>
        </p:cxnSp>
        <p:cxnSp>
          <p:nvCxnSpPr>
            <p:cNvPr id="7" name="Straight Arrow Connector 6">
              <a:extLst>
                <a:ext uri="{FF2B5EF4-FFF2-40B4-BE49-F238E27FC236}">
                  <a16:creationId xmlns:a16="http://schemas.microsoft.com/office/drawing/2014/main" id="{27BC7481-668A-45BE-ADFF-AC4F79AF0394}"/>
                </a:ext>
              </a:extLst>
            </p:cNvPr>
            <p:cNvCxnSpPr>
              <a:cxnSpLocks/>
              <a:stCxn id="8" idx="3"/>
            </p:cNvCxnSpPr>
            <p:nvPr/>
          </p:nvCxnSpPr>
          <p:spPr>
            <a:xfrm flipV="1">
              <a:off x="5066760" y="2821577"/>
              <a:ext cx="940527" cy="477223"/>
            </a:xfrm>
            <a:prstGeom prst="straightConnector1">
              <a:avLst/>
            </a:prstGeom>
            <a:ln>
              <a:solidFill>
                <a:srgbClr val="FFFF00"/>
              </a:solidFill>
              <a:tailEnd type="triangle"/>
            </a:ln>
          </p:spPr>
          <p:style>
            <a:lnRef idx="3">
              <a:schemeClr val="accent6"/>
            </a:lnRef>
            <a:fillRef idx="0">
              <a:schemeClr val="accent6"/>
            </a:fillRef>
            <a:effectRef idx="2">
              <a:schemeClr val="accent6"/>
            </a:effectRef>
            <a:fontRef idx="minor">
              <a:schemeClr val="tx1"/>
            </a:fontRef>
          </p:style>
        </p:cxnSp>
        <p:sp>
          <p:nvSpPr>
            <p:cNvPr id="8" name="Rectangle: Rounded Corners 7">
              <a:extLst>
                <a:ext uri="{FF2B5EF4-FFF2-40B4-BE49-F238E27FC236}">
                  <a16:creationId xmlns:a16="http://schemas.microsoft.com/office/drawing/2014/main" id="{B36DF8D5-8C9F-4477-A09C-56444FB232DC}"/>
                </a:ext>
              </a:extLst>
            </p:cNvPr>
            <p:cNvSpPr/>
            <p:nvPr/>
          </p:nvSpPr>
          <p:spPr>
            <a:xfrm>
              <a:off x="3032960" y="3114133"/>
              <a:ext cx="2033800" cy="369333"/>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
              <a:r>
                <a:rPr lang="en-US" sz="1200" u="none" strike="noStrike" dirty="0" err="1">
                  <a:effectLst/>
                </a:rPr>
                <a:t>CreditScore</a:t>
              </a:r>
              <a:endParaRPr lang="en-US" sz="1200" b="0" i="0" u="none" strike="noStrike" dirty="0">
                <a:solidFill>
                  <a:srgbClr val="000000"/>
                </a:solidFill>
                <a:effectLst/>
                <a:latin typeface="Calibri" panose="020F0502020204030204" pitchFamily="34" charset="0"/>
              </a:endParaRPr>
            </a:p>
          </p:txBody>
        </p:sp>
        <p:cxnSp>
          <p:nvCxnSpPr>
            <p:cNvPr id="10" name="Straight Arrow Connector 9">
              <a:extLst>
                <a:ext uri="{FF2B5EF4-FFF2-40B4-BE49-F238E27FC236}">
                  <a16:creationId xmlns:a16="http://schemas.microsoft.com/office/drawing/2014/main" id="{6A729C4B-1F47-4AE9-B77F-226ED9BF4D7B}"/>
                </a:ext>
              </a:extLst>
            </p:cNvPr>
            <p:cNvCxnSpPr>
              <a:cxnSpLocks/>
              <a:stCxn id="11" idx="3"/>
            </p:cNvCxnSpPr>
            <p:nvPr/>
          </p:nvCxnSpPr>
          <p:spPr>
            <a:xfrm flipV="1">
              <a:off x="5066760" y="3623529"/>
              <a:ext cx="940527" cy="477223"/>
            </a:xfrm>
            <a:prstGeom prst="straightConnector1">
              <a:avLst/>
            </a:prstGeom>
            <a:ln>
              <a:solidFill>
                <a:srgbClr val="FFFF00"/>
              </a:solidFill>
              <a:tailEnd type="triangle"/>
            </a:ln>
          </p:spPr>
          <p:style>
            <a:lnRef idx="3">
              <a:schemeClr val="accent6"/>
            </a:lnRef>
            <a:fillRef idx="0">
              <a:schemeClr val="accent6"/>
            </a:fillRef>
            <a:effectRef idx="2">
              <a:schemeClr val="accent6"/>
            </a:effectRef>
            <a:fontRef idx="minor">
              <a:schemeClr val="tx1"/>
            </a:fontRef>
          </p:style>
        </p:cxnSp>
        <p:sp>
          <p:nvSpPr>
            <p:cNvPr id="11" name="Rectangle: Rounded Corners 10">
              <a:extLst>
                <a:ext uri="{FF2B5EF4-FFF2-40B4-BE49-F238E27FC236}">
                  <a16:creationId xmlns:a16="http://schemas.microsoft.com/office/drawing/2014/main" id="{D359DCBE-F157-4791-AB9B-A2135E2AF7C5}"/>
                </a:ext>
              </a:extLst>
            </p:cNvPr>
            <p:cNvSpPr/>
            <p:nvPr/>
          </p:nvSpPr>
          <p:spPr>
            <a:xfrm>
              <a:off x="3032960" y="3916085"/>
              <a:ext cx="2033800" cy="369333"/>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
              <a:r>
                <a:rPr lang="en-US" sz="1200" u="none" strike="noStrike" dirty="0">
                  <a:effectLst/>
                </a:rPr>
                <a:t>Geography</a:t>
              </a:r>
              <a:endParaRPr lang="en-US" sz="1200" b="0" i="0" u="none" strike="noStrike" dirty="0">
                <a:solidFill>
                  <a:srgbClr val="000000"/>
                </a:solidFill>
                <a:effectLst/>
                <a:latin typeface="Calibri" panose="020F0502020204030204" pitchFamily="34" charset="0"/>
              </a:endParaRPr>
            </a:p>
          </p:txBody>
        </p:sp>
        <p:cxnSp>
          <p:nvCxnSpPr>
            <p:cNvPr id="12" name="Straight Arrow Connector 11">
              <a:extLst>
                <a:ext uri="{FF2B5EF4-FFF2-40B4-BE49-F238E27FC236}">
                  <a16:creationId xmlns:a16="http://schemas.microsoft.com/office/drawing/2014/main" id="{871920DB-846A-4668-9EA3-EDB8ADDBBDA8}"/>
                </a:ext>
              </a:extLst>
            </p:cNvPr>
            <p:cNvCxnSpPr>
              <a:cxnSpLocks/>
              <a:stCxn id="13" idx="3"/>
            </p:cNvCxnSpPr>
            <p:nvPr/>
          </p:nvCxnSpPr>
          <p:spPr>
            <a:xfrm flipV="1">
              <a:off x="5066760" y="4504713"/>
              <a:ext cx="940527" cy="477223"/>
            </a:xfrm>
            <a:prstGeom prst="straightConnector1">
              <a:avLst/>
            </a:prstGeom>
            <a:ln>
              <a:solidFill>
                <a:srgbClr val="FFFF00"/>
              </a:solidFill>
              <a:tailEnd type="triangle"/>
            </a:ln>
          </p:spPr>
          <p:style>
            <a:lnRef idx="3">
              <a:schemeClr val="accent6"/>
            </a:lnRef>
            <a:fillRef idx="0">
              <a:schemeClr val="accent6"/>
            </a:fillRef>
            <a:effectRef idx="2">
              <a:schemeClr val="accent6"/>
            </a:effectRef>
            <a:fontRef idx="minor">
              <a:schemeClr val="tx1"/>
            </a:fontRef>
          </p:style>
        </p:cxnSp>
        <p:sp>
          <p:nvSpPr>
            <p:cNvPr id="13" name="Rectangle: Rounded Corners 12">
              <a:extLst>
                <a:ext uri="{FF2B5EF4-FFF2-40B4-BE49-F238E27FC236}">
                  <a16:creationId xmlns:a16="http://schemas.microsoft.com/office/drawing/2014/main" id="{A7935FCB-754C-472A-AE63-14CD785CCCAB}"/>
                </a:ext>
              </a:extLst>
            </p:cNvPr>
            <p:cNvSpPr/>
            <p:nvPr/>
          </p:nvSpPr>
          <p:spPr>
            <a:xfrm>
              <a:off x="3032960" y="4797269"/>
              <a:ext cx="2033800" cy="369333"/>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
              <a:r>
                <a:rPr lang="en-US" sz="1200" u="none" strike="noStrike" dirty="0">
                  <a:effectLst/>
                </a:rPr>
                <a:t>Gender</a:t>
              </a:r>
              <a:endParaRPr lang="en-US" sz="1200" b="0" i="0" u="none" strike="noStrike" dirty="0">
                <a:solidFill>
                  <a:srgbClr val="000000"/>
                </a:solidFill>
                <a:effectLst/>
                <a:latin typeface="Calibri" panose="020F0502020204030204" pitchFamily="34" charset="0"/>
              </a:endParaRPr>
            </a:p>
          </p:txBody>
        </p:sp>
        <p:sp>
          <p:nvSpPr>
            <p:cNvPr id="14" name="Rectangle: Rounded Corners 13">
              <a:extLst>
                <a:ext uri="{FF2B5EF4-FFF2-40B4-BE49-F238E27FC236}">
                  <a16:creationId xmlns:a16="http://schemas.microsoft.com/office/drawing/2014/main" id="{87BFBA2C-0F01-4641-B272-0C02C0F26B9C}"/>
                </a:ext>
              </a:extLst>
            </p:cNvPr>
            <p:cNvSpPr/>
            <p:nvPr/>
          </p:nvSpPr>
          <p:spPr>
            <a:xfrm>
              <a:off x="7216731" y="3133741"/>
              <a:ext cx="2033800" cy="369333"/>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
              <a:r>
                <a:rPr lang="en-US" sz="1200" u="none" strike="noStrike" dirty="0">
                  <a:effectLst/>
                </a:rPr>
                <a:t>Age</a:t>
              </a:r>
              <a:endParaRPr lang="en-US" sz="1200" b="0" i="0" u="none" strike="noStrike" dirty="0">
                <a:solidFill>
                  <a:srgbClr val="000000"/>
                </a:solidFill>
                <a:effectLst/>
                <a:latin typeface="Calibri" panose="020F0502020204030204" pitchFamily="34" charset="0"/>
              </a:endParaRPr>
            </a:p>
          </p:txBody>
        </p:sp>
        <p:cxnSp>
          <p:nvCxnSpPr>
            <p:cNvPr id="15" name="Straight Arrow Connector 14">
              <a:extLst>
                <a:ext uri="{FF2B5EF4-FFF2-40B4-BE49-F238E27FC236}">
                  <a16:creationId xmlns:a16="http://schemas.microsoft.com/office/drawing/2014/main" id="{62D91A48-14BC-4C1A-85D3-FC207F9ACECF}"/>
                </a:ext>
              </a:extLst>
            </p:cNvPr>
            <p:cNvCxnSpPr>
              <a:cxnSpLocks/>
              <a:stCxn id="14" idx="1"/>
            </p:cNvCxnSpPr>
            <p:nvPr/>
          </p:nvCxnSpPr>
          <p:spPr>
            <a:xfrm flipH="1" flipV="1">
              <a:off x="6080962" y="2828672"/>
              <a:ext cx="1135769" cy="489736"/>
            </a:xfrm>
            <a:prstGeom prst="straightConnector1">
              <a:avLst/>
            </a:prstGeom>
            <a:ln>
              <a:solidFill>
                <a:srgbClr val="FFFF00"/>
              </a:solidFill>
              <a:tailEnd type="triangle"/>
            </a:ln>
          </p:spPr>
          <p:style>
            <a:lnRef idx="3">
              <a:schemeClr val="accent6"/>
            </a:lnRef>
            <a:fillRef idx="0">
              <a:schemeClr val="accent6"/>
            </a:fillRef>
            <a:effectRef idx="2">
              <a:schemeClr val="accent6"/>
            </a:effectRef>
            <a:fontRef idx="minor">
              <a:schemeClr val="tx1"/>
            </a:fontRef>
          </p:style>
        </p:cxnSp>
        <p:sp>
          <p:nvSpPr>
            <p:cNvPr id="16" name="Rectangle: Rounded Corners 15">
              <a:extLst>
                <a:ext uri="{FF2B5EF4-FFF2-40B4-BE49-F238E27FC236}">
                  <a16:creationId xmlns:a16="http://schemas.microsoft.com/office/drawing/2014/main" id="{3C4F0989-D309-4111-8300-B530E3A2E6FB}"/>
                </a:ext>
              </a:extLst>
            </p:cNvPr>
            <p:cNvSpPr/>
            <p:nvPr/>
          </p:nvSpPr>
          <p:spPr>
            <a:xfrm>
              <a:off x="7216731" y="3935693"/>
              <a:ext cx="2033800" cy="369333"/>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
              <a:r>
                <a:rPr lang="en-US" sz="1200" u="none" strike="noStrike" dirty="0">
                  <a:effectLst/>
                </a:rPr>
                <a:t>Tenure</a:t>
              </a:r>
              <a:endParaRPr lang="en-US" sz="1200" b="0" i="0" u="none" strike="noStrike" dirty="0">
                <a:solidFill>
                  <a:srgbClr val="000000"/>
                </a:solidFill>
                <a:effectLst/>
                <a:latin typeface="Calibri" panose="020F0502020204030204" pitchFamily="34" charset="0"/>
              </a:endParaRPr>
            </a:p>
          </p:txBody>
        </p:sp>
        <p:cxnSp>
          <p:nvCxnSpPr>
            <p:cNvPr id="17" name="Straight Arrow Connector 16">
              <a:extLst>
                <a:ext uri="{FF2B5EF4-FFF2-40B4-BE49-F238E27FC236}">
                  <a16:creationId xmlns:a16="http://schemas.microsoft.com/office/drawing/2014/main" id="{2CC83CA8-D142-4053-8DAC-58B639B7D758}"/>
                </a:ext>
              </a:extLst>
            </p:cNvPr>
            <p:cNvCxnSpPr>
              <a:cxnSpLocks/>
              <a:stCxn id="16" idx="1"/>
            </p:cNvCxnSpPr>
            <p:nvPr/>
          </p:nvCxnSpPr>
          <p:spPr>
            <a:xfrm flipH="1" flipV="1">
              <a:off x="6080962" y="3630624"/>
              <a:ext cx="1135769" cy="489736"/>
            </a:xfrm>
            <a:prstGeom prst="straightConnector1">
              <a:avLst/>
            </a:prstGeom>
            <a:ln>
              <a:solidFill>
                <a:srgbClr val="FFFF00"/>
              </a:solidFill>
              <a:tailEnd type="triangle"/>
            </a:ln>
          </p:spPr>
          <p:style>
            <a:lnRef idx="3">
              <a:schemeClr val="accent6"/>
            </a:lnRef>
            <a:fillRef idx="0">
              <a:schemeClr val="accent6"/>
            </a:fillRef>
            <a:effectRef idx="2">
              <a:schemeClr val="accent6"/>
            </a:effectRef>
            <a:fontRef idx="minor">
              <a:schemeClr val="tx1"/>
            </a:fontRef>
          </p:style>
        </p:cxnSp>
        <p:sp>
          <p:nvSpPr>
            <p:cNvPr id="18" name="Rectangle: Rounded Corners 17">
              <a:extLst>
                <a:ext uri="{FF2B5EF4-FFF2-40B4-BE49-F238E27FC236}">
                  <a16:creationId xmlns:a16="http://schemas.microsoft.com/office/drawing/2014/main" id="{1E3F0578-D922-4E26-B2ED-2FF21F5CFB12}"/>
                </a:ext>
              </a:extLst>
            </p:cNvPr>
            <p:cNvSpPr/>
            <p:nvPr/>
          </p:nvSpPr>
          <p:spPr>
            <a:xfrm>
              <a:off x="7216731" y="4818813"/>
              <a:ext cx="2033800" cy="369333"/>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
              <a:r>
                <a:rPr lang="en-US" sz="1200" u="none" strike="noStrike" dirty="0">
                  <a:effectLst/>
                </a:rPr>
                <a:t>Balance</a:t>
              </a:r>
              <a:endParaRPr lang="en-US" sz="1200" b="0" i="0" u="none" strike="noStrike" dirty="0">
                <a:solidFill>
                  <a:srgbClr val="000000"/>
                </a:solidFill>
                <a:effectLst/>
                <a:latin typeface="Calibri" panose="020F0502020204030204" pitchFamily="34" charset="0"/>
              </a:endParaRPr>
            </a:p>
          </p:txBody>
        </p:sp>
        <p:cxnSp>
          <p:nvCxnSpPr>
            <p:cNvPr id="19" name="Straight Arrow Connector 18">
              <a:extLst>
                <a:ext uri="{FF2B5EF4-FFF2-40B4-BE49-F238E27FC236}">
                  <a16:creationId xmlns:a16="http://schemas.microsoft.com/office/drawing/2014/main" id="{96ABE2CC-83ED-4FB6-8C06-562189D46EF0}"/>
                </a:ext>
              </a:extLst>
            </p:cNvPr>
            <p:cNvCxnSpPr>
              <a:cxnSpLocks/>
              <a:stCxn id="18" idx="1"/>
            </p:cNvCxnSpPr>
            <p:nvPr/>
          </p:nvCxnSpPr>
          <p:spPr>
            <a:xfrm flipH="1" flipV="1">
              <a:off x="6080962" y="4513744"/>
              <a:ext cx="1135769" cy="489736"/>
            </a:xfrm>
            <a:prstGeom prst="straightConnector1">
              <a:avLst/>
            </a:prstGeom>
            <a:ln>
              <a:solidFill>
                <a:srgbClr val="FFFF00"/>
              </a:solidFill>
              <a:tailEnd type="triangle"/>
            </a:ln>
          </p:spPr>
          <p:style>
            <a:lnRef idx="3">
              <a:schemeClr val="accent6"/>
            </a:lnRef>
            <a:fillRef idx="0">
              <a:schemeClr val="accent6"/>
            </a:fillRef>
            <a:effectRef idx="2">
              <a:schemeClr val="accent6"/>
            </a:effectRef>
            <a:fontRef idx="minor">
              <a:schemeClr val="tx1"/>
            </a:fontRef>
          </p:style>
        </p:cxnSp>
        <p:sp>
          <p:nvSpPr>
            <p:cNvPr id="20" name="Rectangle: Rounded Corners 19">
              <a:extLst>
                <a:ext uri="{FF2B5EF4-FFF2-40B4-BE49-F238E27FC236}">
                  <a16:creationId xmlns:a16="http://schemas.microsoft.com/office/drawing/2014/main" id="{10FD9D3E-C87D-4AFF-B1E6-58EB71A4D7F0}"/>
                </a:ext>
              </a:extLst>
            </p:cNvPr>
            <p:cNvSpPr/>
            <p:nvPr/>
          </p:nvSpPr>
          <p:spPr>
            <a:xfrm>
              <a:off x="4990387" y="1670547"/>
              <a:ext cx="2033800" cy="36933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ja-JP" sz="2000" dirty="0">
                  <a:ln w="0"/>
                  <a:solidFill>
                    <a:schemeClr val="tx1"/>
                  </a:solidFill>
                  <a:effectLst>
                    <a:outerShdw blurRad="38100" dist="19050" dir="2700000" algn="tl" rotWithShape="0">
                      <a:schemeClr val="dk1">
                        <a:alpha val="40000"/>
                      </a:schemeClr>
                    </a:outerShdw>
                  </a:effectLst>
                </a:rPr>
                <a:t>Churn/</a:t>
              </a:r>
              <a:r>
                <a:rPr lang="zh-CN" altLang="en-US" sz="2000" dirty="0">
                  <a:ln w="0"/>
                  <a:solidFill>
                    <a:schemeClr val="tx1"/>
                  </a:solidFill>
                  <a:effectLst>
                    <a:outerShdw blurRad="38100" dist="19050" dir="2700000" algn="tl" rotWithShape="0">
                      <a:schemeClr val="dk1">
                        <a:alpha val="40000"/>
                      </a:schemeClr>
                    </a:outerShdw>
                  </a:effectLst>
                </a:rPr>
                <a:t>流失</a:t>
              </a:r>
              <a:endParaRPr lang="en-US" sz="2000" dirty="0">
                <a:ln w="0"/>
                <a:solidFill>
                  <a:schemeClr val="tx1"/>
                </a:solidFill>
                <a:effectLst>
                  <a:outerShdw blurRad="38100" dist="19050" dir="2700000" algn="tl" rotWithShape="0">
                    <a:schemeClr val="dk1">
                      <a:alpha val="40000"/>
                    </a:schemeClr>
                  </a:outerShdw>
                </a:effectLst>
              </a:endParaRPr>
            </a:p>
          </p:txBody>
        </p:sp>
      </p:grpSp>
      <p:sp>
        <p:nvSpPr>
          <p:cNvPr id="21" name="TextBox 20">
            <a:extLst>
              <a:ext uri="{FF2B5EF4-FFF2-40B4-BE49-F238E27FC236}">
                <a16:creationId xmlns:a16="http://schemas.microsoft.com/office/drawing/2014/main" id="{0B5B666D-3736-43A1-8706-E5C3DAFF8B25}"/>
              </a:ext>
            </a:extLst>
          </p:cNvPr>
          <p:cNvSpPr txBox="1"/>
          <p:nvPr/>
        </p:nvSpPr>
        <p:spPr>
          <a:xfrm>
            <a:off x="10539102" y="3610183"/>
            <a:ext cx="1933303" cy="923330"/>
          </a:xfrm>
          <a:prstGeom prst="rect">
            <a:avLst/>
          </a:prstGeom>
          <a:noFill/>
        </p:spPr>
        <p:txBody>
          <a:bodyPr wrap="square" rtlCol="0">
            <a:spAutoFit/>
          </a:bodyPr>
          <a:lstStyle/>
          <a:p>
            <a:r>
              <a:rPr lang="en-US" dirty="0">
                <a:solidFill>
                  <a:srgbClr val="FFFF00"/>
                </a:solidFill>
              </a:rPr>
              <a:t>E</a:t>
            </a:r>
            <a:r>
              <a:rPr lang="en-US" altLang="zh-CN" dirty="0">
                <a:solidFill>
                  <a:srgbClr val="FFFF00"/>
                </a:solidFill>
              </a:rPr>
              <a:t>xplain/</a:t>
            </a:r>
            <a:r>
              <a:rPr lang="zh-CN" altLang="en-US" dirty="0">
                <a:solidFill>
                  <a:srgbClr val="FFFF00"/>
                </a:solidFill>
              </a:rPr>
              <a:t>解释</a:t>
            </a:r>
            <a:endParaRPr lang="en-US" altLang="zh-CN" dirty="0">
              <a:solidFill>
                <a:srgbClr val="FFFF00"/>
              </a:solidFill>
            </a:endParaRPr>
          </a:p>
          <a:p>
            <a:r>
              <a:rPr lang="en-US" dirty="0">
                <a:solidFill>
                  <a:srgbClr val="FFFF00"/>
                </a:solidFill>
              </a:rPr>
              <a:t>C</a:t>
            </a:r>
            <a:r>
              <a:rPr lang="en-US" altLang="zh-CN" dirty="0">
                <a:solidFill>
                  <a:srgbClr val="FFFF00"/>
                </a:solidFill>
              </a:rPr>
              <a:t>ontrol/</a:t>
            </a:r>
            <a:r>
              <a:rPr lang="zh-CN" altLang="en-US" dirty="0">
                <a:solidFill>
                  <a:srgbClr val="FFFF00"/>
                </a:solidFill>
              </a:rPr>
              <a:t>控制</a:t>
            </a:r>
            <a:endParaRPr lang="en-US" altLang="zh-CN" dirty="0">
              <a:solidFill>
                <a:srgbClr val="FFFF00"/>
              </a:solidFill>
            </a:endParaRPr>
          </a:p>
          <a:p>
            <a:r>
              <a:rPr lang="en-US" altLang="zh-CN" dirty="0">
                <a:solidFill>
                  <a:srgbClr val="FFFF00"/>
                </a:solidFill>
              </a:rPr>
              <a:t>Predict/</a:t>
            </a:r>
            <a:r>
              <a:rPr lang="zh-CN" altLang="en-US" dirty="0">
                <a:solidFill>
                  <a:srgbClr val="FFFF00"/>
                </a:solidFill>
              </a:rPr>
              <a:t>预测</a:t>
            </a:r>
            <a:endParaRPr lang="en-US" dirty="0">
              <a:solidFill>
                <a:srgbClr val="FFFF00"/>
              </a:solidFill>
            </a:endParaRPr>
          </a:p>
        </p:txBody>
      </p:sp>
      <p:sp>
        <p:nvSpPr>
          <p:cNvPr id="22" name="Arrow: Right 21">
            <a:extLst>
              <a:ext uri="{FF2B5EF4-FFF2-40B4-BE49-F238E27FC236}">
                <a16:creationId xmlns:a16="http://schemas.microsoft.com/office/drawing/2014/main" id="{E7A40C15-D5FA-4784-9677-81BD736571FB}"/>
              </a:ext>
            </a:extLst>
          </p:cNvPr>
          <p:cNvSpPr/>
          <p:nvPr/>
        </p:nvSpPr>
        <p:spPr>
          <a:xfrm>
            <a:off x="9490146" y="3890940"/>
            <a:ext cx="839952" cy="201843"/>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3" name="TextBox 22">
            <a:extLst>
              <a:ext uri="{FF2B5EF4-FFF2-40B4-BE49-F238E27FC236}">
                <a16:creationId xmlns:a16="http://schemas.microsoft.com/office/drawing/2014/main" id="{A1489776-2B6D-41F1-8CEE-5DD7D87AF656}"/>
              </a:ext>
            </a:extLst>
          </p:cNvPr>
          <p:cNvSpPr txBox="1"/>
          <p:nvPr/>
        </p:nvSpPr>
        <p:spPr>
          <a:xfrm>
            <a:off x="474264" y="3442627"/>
            <a:ext cx="2817492" cy="923330"/>
          </a:xfrm>
          <a:prstGeom prst="rect">
            <a:avLst/>
          </a:prstGeom>
          <a:noFill/>
        </p:spPr>
        <p:txBody>
          <a:bodyPr wrap="square" rtlCol="0">
            <a:spAutoFit/>
          </a:bodyPr>
          <a:lstStyle/>
          <a:p>
            <a:r>
              <a:rPr lang="en-US" dirty="0">
                <a:solidFill>
                  <a:srgbClr val="FFFF00"/>
                </a:solidFill>
              </a:rPr>
              <a:t>Quantify</a:t>
            </a:r>
            <a:r>
              <a:rPr lang="en-US" altLang="zh-CN" dirty="0">
                <a:solidFill>
                  <a:srgbClr val="FFFF00"/>
                </a:solidFill>
              </a:rPr>
              <a:t>/</a:t>
            </a:r>
            <a:r>
              <a:rPr lang="zh-CN" altLang="en-US" dirty="0">
                <a:solidFill>
                  <a:srgbClr val="FFFF00"/>
                </a:solidFill>
              </a:rPr>
              <a:t>量化</a:t>
            </a:r>
            <a:endParaRPr lang="en-US" altLang="zh-CN" dirty="0">
              <a:solidFill>
                <a:srgbClr val="FFFF00"/>
              </a:solidFill>
            </a:endParaRPr>
          </a:p>
          <a:p>
            <a:r>
              <a:rPr lang="en-US" altLang="zh-CN" dirty="0">
                <a:solidFill>
                  <a:srgbClr val="FFFF00"/>
                </a:solidFill>
              </a:rPr>
              <a:t>One to Many/</a:t>
            </a:r>
            <a:r>
              <a:rPr lang="zh-CN" altLang="en-US" dirty="0">
                <a:solidFill>
                  <a:srgbClr val="FFFF00"/>
                </a:solidFill>
              </a:rPr>
              <a:t>一对多关系</a:t>
            </a:r>
            <a:endParaRPr lang="en-US" altLang="zh-CN" dirty="0">
              <a:solidFill>
                <a:srgbClr val="FFFF00"/>
              </a:solidFill>
            </a:endParaRPr>
          </a:p>
          <a:p>
            <a:r>
              <a:rPr lang="en-US" altLang="zh-CN" dirty="0">
                <a:solidFill>
                  <a:srgbClr val="FFFF00"/>
                </a:solidFill>
              </a:rPr>
              <a:t>Ranking/</a:t>
            </a:r>
            <a:r>
              <a:rPr lang="zh-CN" altLang="en-US" dirty="0">
                <a:solidFill>
                  <a:srgbClr val="FFFF00"/>
                </a:solidFill>
              </a:rPr>
              <a:t>排序</a:t>
            </a:r>
            <a:endParaRPr lang="en-US" dirty="0">
              <a:solidFill>
                <a:srgbClr val="FFFF00"/>
              </a:solidFill>
            </a:endParaRPr>
          </a:p>
        </p:txBody>
      </p:sp>
      <p:sp>
        <p:nvSpPr>
          <p:cNvPr id="24" name="Arrow: Right 23">
            <a:extLst>
              <a:ext uri="{FF2B5EF4-FFF2-40B4-BE49-F238E27FC236}">
                <a16:creationId xmlns:a16="http://schemas.microsoft.com/office/drawing/2014/main" id="{7DD6B510-C770-484D-88DF-6F4D40D98C75}"/>
              </a:ext>
            </a:extLst>
          </p:cNvPr>
          <p:cNvSpPr/>
          <p:nvPr/>
        </p:nvSpPr>
        <p:spPr>
          <a:xfrm>
            <a:off x="3179414" y="3932188"/>
            <a:ext cx="818606" cy="160595"/>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9736389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AF59F-7FCC-45CA-A61E-6B96A19C4D14}"/>
              </a:ext>
            </a:extLst>
          </p:cNvPr>
          <p:cNvSpPr>
            <a:spLocks noGrp="1"/>
          </p:cNvSpPr>
          <p:nvPr>
            <p:ph type="ctrTitle"/>
          </p:nvPr>
        </p:nvSpPr>
        <p:spPr>
          <a:xfrm>
            <a:off x="838200" y="365125"/>
            <a:ext cx="10515600" cy="1325563"/>
          </a:xfrm>
        </p:spPr>
        <p:txBody>
          <a:bodyPr vert="horz" lIns="91440" tIns="45720" rIns="91440" bIns="45720" rtlCol="0" anchor="ctr">
            <a:normAutofit/>
          </a:bodyPr>
          <a:lstStyle/>
          <a:p>
            <a:pPr algn="l"/>
            <a:r>
              <a:rPr lang="zh-CN" altLang="en-US"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面试英语</a:t>
            </a:r>
            <a:r>
              <a:rPr lang="en-US" altLang="zh-CN"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a:t>
            </a:r>
            <a:r>
              <a:rPr lang="zh-CN" altLang="en-US"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反客为主</a:t>
            </a:r>
            <a:endParaRPr lang="en-US"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endParaRPr>
          </a:p>
        </p:txBody>
      </p:sp>
      <p:sp>
        <p:nvSpPr>
          <p:cNvPr id="8" name="Subtitle 2">
            <a:extLst>
              <a:ext uri="{FF2B5EF4-FFF2-40B4-BE49-F238E27FC236}">
                <a16:creationId xmlns:a16="http://schemas.microsoft.com/office/drawing/2014/main" id="{53648DB2-074E-4DD7-A2D9-6C71DC8D84E7}"/>
              </a:ext>
            </a:extLst>
          </p:cNvPr>
          <p:cNvSpPr txBox="1">
            <a:spLocks/>
          </p:cNvSpPr>
          <p:nvPr/>
        </p:nvSpPr>
        <p:spPr>
          <a:xfrm>
            <a:off x="4361078" y="1690688"/>
            <a:ext cx="5974859" cy="832910"/>
          </a:xfrm>
          <a:prstGeom prst="rect">
            <a:avLst/>
          </a:prstGeom>
          <a:noFill/>
        </p:spPr>
        <p:txBody>
          <a:bodyPr vert="horz" lIns="91440" tIns="45720" rIns="91440" bIns="45720" rtlCol="0">
            <a:normAutofit fontScale="70000" lnSpcReduction="20000"/>
          </a:bodyPr>
          <a:lstStyle>
            <a:lvl1pPr marL="0" indent="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1"/>
                </a:solidFill>
                <a:latin typeface="+mn-lt"/>
                <a:ea typeface="+mn-ea"/>
                <a:cs typeface="+mn-cs"/>
              </a:defRPr>
            </a:lvl1pPr>
            <a:lvl2pPr marL="457200" indent="0" algn="ctr" defTabSz="914400" rtl="0" eaLnBrk="1" latinLnBrk="0" hangingPunct="1">
              <a:lnSpc>
                <a:spcPct val="12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12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12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12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marL="342900" indent="-342900">
              <a:buFont typeface="Arial" panose="020B0604020202020204" pitchFamily="34" charset="0"/>
              <a:buChar char="•"/>
            </a:pPr>
            <a:r>
              <a:rPr lang="zh-CN" altLang="en-US" dirty="0"/>
              <a:t>面试官控制面试会发生什么？</a:t>
            </a:r>
            <a:endParaRPr lang="en-US" altLang="zh-CN" dirty="0"/>
          </a:p>
          <a:p>
            <a:pPr marL="342900" indent="-342900">
              <a:buFont typeface="Arial" panose="020B0604020202020204" pitchFamily="34" charset="0"/>
              <a:buChar char="•"/>
            </a:pPr>
            <a:r>
              <a:rPr lang="zh-CN" altLang="en-US" dirty="0"/>
              <a:t>怎么反客为主，弱势变强势从而掌控面试走向？</a:t>
            </a:r>
            <a:endParaRPr lang="en-US" altLang="zh-CN" dirty="0"/>
          </a:p>
          <a:p>
            <a:endParaRPr lang="en-US" altLang="zh-CN" b="1" dirty="0"/>
          </a:p>
          <a:p>
            <a:endParaRPr lang="en-US" altLang="zh-CN" b="1" dirty="0"/>
          </a:p>
        </p:txBody>
      </p:sp>
      <p:pic>
        <p:nvPicPr>
          <p:cNvPr id="12" name="Picture 2" descr="Why Structured is Better When It Comes to Interviews">
            <a:extLst>
              <a:ext uri="{FF2B5EF4-FFF2-40B4-BE49-F238E27FC236}">
                <a16:creationId xmlns:a16="http://schemas.microsoft.com/office/drawing/2014/main" id="{1D06A49A-7AC5-4564-A3AA-4AEA29579A4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8200" y="2187018"/>
            <a:ext cx="2788464" cy="18090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B483B8C-AC4D-47F4-B080-BD41A529686E}"/>
              </a:ext>
            </a:extLst>
          </p:cNvPr>
          <p:cNvSpPr txBox="1"/>
          <p:nvPr/>
        </p:nvSpPr>
        <p:spPr>
          <a:xfrm>
            <a:off x="3460459" y="3264386"/>
            <a:ext cx="7290033" cy="707886"/>
          </a:xfrm>
          <a:prstGeom prst="rect">
            <a:avLst/>
          </a:prstGeom>
          <a:noFill/>
        </p:spPr>
        <p:txBody>
          <a:bodyPr wrap="square" rtlCol="0">
            <a:spAutoFit/>
          </a:bodyPr>
          <a:lstStyle/>
          <a:p>
            <a:pPr algn="ctr"/>
            <a:r>
              <a:rPr lang="zh-CN" altLang="en-US" sz="4000" b="1" dirty="0">
                <a:solidFill>
                  <a:srgbClr val="FFFF00"/>
                </a:solidFill>
              </a:rPr>
              <a:t>面试官不感兴趣怎么办？</a:t>
            </a:r>
            <a:endParaRPr lang="en-US" sz="4000" b="1" dirty="0">
              <a:solidFill>
                <a:srgbClr val="FFFF00"/>
              </a:solidFill>
            </a:endParaRPr>
          </a:p>
        </p:txBody>
      </p:sp>
    </p:spTree>
    <p:extLst>
      <p:ext uri="{BB962C8B-B14F-4D97-AF65-F5344CB8AC3E}">
        <p14:creationId xmlns:p14="http://schemas.microsoft.com/office/powerpoint/2010/main" val="29149245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08802" y="706361"/>
            <a:ext cx="5793609" cy="1077218"/>
          </a:xfrm>
          <a:prstGeom prst="rect">
            <a:avLst/>
          </a:prstGeom>
          <a:noFill/>
        </p:spPr>
        <p:txBody>
          <a:bodyPr wrap="square" rtlCol="0">
            <a:spAutoFit/>
          </a:bodyPr>
          <a:lstStyle/>
          <a:p>
            <a:pPr algn="ctr"/>
            <a:r>
              <a:rPr lang="zh-CN" altLang="en-US" sz="3200" dirty="0"/>
              <a:t>数据类</a:t>
            </a:r>
            <a:r>
              <a:rPr lang="ja-JP" altLang="en-US" sz="3200" dirty="0"/>
              <a:t>招聘启事</a:t>
            </a:r>
            <a:r>
              <a:rPr lang="zh-CN" altLang="en-US" sz="3200" dirty="0"/>
              <a:t>分析</a:t>
            </a:r>
            <a:endParaRPr lang="en-US" sz="3200" dirty="0"/>
          </a:p>
          <a:p>
            <a:pPr algn="ctr"/>
            <a:r>
              <a:rPr lang="en-US" sz="3200" dirty="0"/>
              <a:t>Analysis of Job Descriptions</a:t>
            </a:r>
            <a:endParaRPr lang="en-US" sz="1600" dirty="0"/>
          </a:p>
        </p:txBody>
      </p:sp>
      <p:sp>
        <p:nvSpPr>
          <p:cNvPr id="7" name="TextBox 6">
            <a:extLst>
              <a:ext uri="{FF2B5EF4-FFF2-40B4-BE49-F238E27FC236}">
                <a16:creationId xmlns:a16="http://schemas.microsoft.com/office/drawing/2014/main" id="{86C1415A-6F91-4216-A027-3DE8F8A7198C}"/>
              </a:ext>
            </a:extLst>
          </p:cNvPr>
          <p:cNvSpPr txBox="1"/>
          <p:nvPr/>
        </p:nvSpPr>
        <p:spPr>
          <a:xfrm>
            <a:off x="3107809" y="1984923"/>
            <a:ext cx="6094602" cy="861774"/>
          </a:xfrm>
          <a:prstGeom prst="rect">
            <a:avLst/>
          </a:prstGeom>
          <a:noFill/>
        </p:spPr>
        <p:txBody>
          <a:bodyPr wrap="square">
            <a:spAutoFit/>
          </a:bodyPr>
          <a:lstStyle/>
          <a:p>
            <a:pPr algn="l"/>
            <a:r>
              <a:rPr lang="en-US" sz="1200" b="0" i="0" dirty="0">
                <a:effectLst/>
                <a:latin typeface="Noto Sans" panose="020B0502040504020204" pitchFamily="34" charset="0"/>
              </a:rPr>
              <a:t>Job #1</a:t>
            </a:r>
          </a:p>
          <a:p>
            <a:pPr algn="l"/>
            <a:r>
              <a:rPr lang="en-US" sz="1200" b="0" i="0" dirty="0">
                <a:effectLst/>
                <a:latin typeface="Noto Sans" panose="020B0502040504020204" pitchFamily="34" charset="0"/>
              </a:rPr>
              <a:t>This position is an 18 month secondment. You’ll be part of a dynamic team that provides advanced analytics services to assist Business Controls with </a:t>
            </a:r>
            <a:r>
              <a:rPr lang="en-US" sz="1200" b="0" i="0" dirty="0">
                <a:solidFill>
                  <a:srgbClr val="FFC000"/>
                </a:solidFill>
                <a:effectLst/>
                <a:latin typeface="Noto Sans" panose="020B0502040504020204" pitchFamily="34" charset="0"/>
              </a:rPr>
              <a:t>effective risk management.</a:t>
            </a:r>
            <a:r>
              <a:rPr lang="en-US" altLang="zh-CN" sz="1200" b="0" i="0" dirty="0">
                <a:solidFill>
                  <a:srgbClr val="FFC000"/>
                </a:solidFill>
                <a:effectLst/>
                <a:latin typeface="Noto Sans" panose="020B0502040504020204" pitchFamily="34" charset="0"/>
              </a:rPr>
              <a:t>/</a:t>
            </a:r>
            <a:r>
              <a:rPr lang="zh-CN" altLang="en-US" sz="1400" b="0" i="0" dirty="0">
                <a:solidFill>
                  <a:srgbClr val="FFC000"/>
                </a:solidFill>
                <a:effectLst/>
                <a:latin typeface="Noto Sans" panose="020B0502040504020204" pitchFamily="34" charset="0"/>
              </a:rPr>
              <a:t>风险管理</a:t>
            </a:r>
            <a:endParaRPr lang="en-US" sz="1200" b="0" i="0" dirty="0">
              <a:solidFill>
                <a:srgbClr val="FFC000"/>
              </a:solidFill>
              <a:effectLst/>
              <a:latin typeface="Noto Sans" panose="020B0502040504020204" pitchFamily="34" charset="0"/>
            </a:endParaRPr>
          </a:p>
        </p:txBody>
      </p:sp>
      <p:sp>
        <p:nvSpPr>
          <p:cNvPr id="6" name="TextBox 5">
            <a:extLst>
              <a:ext uri="{FF2B5EF4-FFF2-40B4-BE49-F238E27FC236}">
                <a16:creationId xmlns:a16="http://schemas.microsoft.com/office/drawing/2014/main" id="{832A88DF-86A4-408C-A879-5FB351159A60}"/>
              </a:ext>
            </a:extLst>
          </p:cNvPr>
          <p:cNvSpPr txBox="1"/>
          <p:nvPr/>
        </p:nvSpPr>
        <p:spPr>
          <a:xfrm>
            <a:off x="3107809" y="2885889"/>
            <a:ext cx="6094602" cy="1077218"/>
          </a:xfrm>
          <a:prstGeom prst="rect">
            <a:avLst/>
          </a:prstGeom>
          <a:noFill/>
        </p:spPr>
        <p:txBody>
          <a:bodyPr wrap="square">
            <a:spAutoFit/>
          </a:bodyPr>
          <a:lstStyle/>
          <a:p>
            <a:r>
              <a:rPr lang="en-US" sz="1200" dirty="0"/>
              <a:t>Job #2</a:t>
            </a:r>
          </a:p>
          <a:p>
            <a:r>
              <a:rPr lang="en-US" sz="1200" dirty="0"/>
              <a:t>The primary purpose of this position is to support the financial planning</a:t>
            </a:r>
            <a:r>
              <a:rPr lang="en-US" sz="1200" dirty="0">
                <a:solidFill>
                  <a:srgbClr val="FFC000"/>
                </a:solidFill>
              </a:rPr>
              <a:t>, sales compensation</a:t>
            </a:r>
            <a:r>
              <a:rPr lang="en-US" altLang="zh-CN" sz="1200" dirty="0">
                <a:solidFill>
                  <a:srgbClr val="FFC000"/>
                </a:solidFill>
              </a:rPr>
              <a:t>/</a:t>
            </a:r>
            <a:r>
              <a:rPr lang="zh-CN" altLang="en-US" sz="1600" dirty="0">
                <a:solidFill>
                  <a:srgbClr val="FFC000"/>
                </a:solidFill>
              </a:rPr>
              <a:t>销售报酬</a:t>
            </a:r>
            <a:r>
              <a:rPr lang="en-US" sz="1600" dirty="0">
                <a:solidFill>
                  <a:srgbClr val="FFC000"/>
                </a:solidFill>
              </a:rPr>
              <a:t> </a:t>
            </a:r>
            <a:r>
              <a:rPr lang="en-US" sz="1200" dirty="0"/>
              <a:t>and business intelligence team on automation projects, data reconciliations, data blending, forecasting and data modelling. This is a highly dynamic role where you would be working on the key data elements of the BI team.</a:t>
            </a:r>
            <a:endParaRPr lang="en-US" sz="1200" dirty="0">
              <a:solidFill>
                <a:srgbClr val="FFC000"/>
              </a:solidFill>
            </a:endParaRPr>
          </a:p>
        </p:txBody>
      </p:sp>
      <p:sp>
        <p:nvSpPr>
          <p:cNvPr id="8" name="TextBox 7">
            <a:extLst>
              <a:ext uri="{FF2B5EF4-FFF2-40B4-BE49-F238E27FC236}">
                <a16:creationId xmlns:a16="http://schemas.microsoft.com/office/drawing/2014/main" id="{14CF69F0-2637-4565-B179-1B671C2B1B80}"/>
              </a:ext>
            </a:extLst>
          </p:cNvPr>
          <p:cNvSpPr txBox="1"/>
          <p:nvPr/>
        </p:nvSpPr>
        <p:spPr>
          <a:xfrm>
            <a:off x="3107809" y="4042081"/>
            <a:ext cx="6094602" cy="738664"/>
          </a:xfrm>
          <a:prstGeom prst="rect">
            <a:avLst/>
          </a:prstGeom>
          <a:noFill/>
        </p:spPr>
        <p:txBody>
          <a:bodyPr wrap="square">
            <a:spAutoFit/>
          </a:bodyPr>
          <a:lstStyle/>
          <a:p>
            <a:r>
              <a:rPr lang="en-US" sz="1400" dirty="0"/>
              <a:t>Job #3</a:t>
            </a:r>
          </a:p>
          <a:p>
            <a:r>
              <a:rPr lang="en-US" sz="1400" dirty="0"/>
              <a:t>Min 3 years of experience in a lending or financial institution with hands on experience in </a:t>
            </a:r>
            <a:r>
              <a:rPr lang="en-US" sz="1400" dirty="0">
                <a:solidFill>
                  <a:srgbClr val="FFC000"/>
                </a:solidFill>
              </a:rPr>
              <a:t>credit analytics</a:t>
            </a:r>
            <a:r>
              <a:rPr lang="zh-CN" altLang="en-US" sz="1400" dirty="0">
                <a:solidFill>
                  <a:srgbClr val="FFC000"/>
                </a:solidFill>
              </a:rPr>
              <a:t>信用分析</a:t>
            </a:r>
            <a:r>
              <a:rPr lang="en-US" sz="1400" dirty="0"/>
              <a:t>.</a:t>
            </a:r>
            <a:endParaRPr lang="en-US" sz="1400" dirty="0">
              <a:solidFill>
                <a:srgbClr val="FFC000"/>
              </a:solidFill>
            </a:endParaRPr>
          </a:p>
        </p:txBody>
      </p:sp>
      <p:sp>
        <p:nvSpPr>
          <p:cNvPr id="10" name="TextBox 9">
            <a:extLst>
              <a:ext uri="{FF2B5EF4-FFF2-40B4-BE49-F238E27FC236}">
                <a16:creationId xmlns:a16="http://schemas.microsoft.com/office/drawing/2014/main" id="{FF363CC2-1A3E-453E-A348-2BCD2553F882}"/>
              </a:ext>
            </a:extLst>
          </p:cNvPr>
          <p:cNvSpPr txBox="1"/>
          <p:nvPr/>
        </p:nvSpPr>
        <p:spPr>
          <a:xfrm>
            <a:off x="3107809" y="5074421"/>
            <a:ext cx="6094602" cy="1438855"/>
          </a:xfrm>
          <a:prstGeom prst="rect">
            <a:avLst/>
          </a:prstGeom>
          <a:noFill/>
        </p:spPr>
        <p:txBody>
          <a:bodyPr wrap="square">
            <a:spAutoFit/>
          </a:bodyPr>
          <a:lstStyle/>
          <a:p>
            <a:r>
              <a:rPr lang="en-US" sz="1050" dirty="0"/>
              <a:t>Job #4</a:t>
            </a:r>
          </a:p>
          <a:p>
            <a:r>
              <a:rPr lang="en-US" sz="1050" dirty="0"/>
              <a:t>The Manager, </a:t>
            </a:r>
            <a:r>
              <a:rPr lang="en-US" sz="1050" dirty="0">
                <a:solidFill>
                  <a:srgbClr val="FFC000"/>
                </a:solidFill>
              </a:rPr>
              <a:t>HR Reporting &amp; Insights</a:t>
            </a:r>
            <a:r>
              <a:rPr lang="zh-CN" altLang="en-US" sz="1400" dirty="0">
                <a:solidFill>
                  <a:srgbClr val="FFC000"/>
                </a:solidFill>
              </a:rPr>
              <a:t>人事报告</a:t>
            </a:r>
            <a:r>
              <a:rPr lang="en-US" sz="1050" dirty="0"/>
              <a:t> is responsible for managing the development, delivery and execution of HR insights by applying people data and analytics expertise to improve workforce decisions that drive business performance and growth. This role maintains relationships with multiple stakeholders from HR and the business, ensuring that HR data related projects (e.g. data hygiene, insights and analytics) are properly assessed and executed. This role also identifies opportunities to enhance the HR analytics capability of the Bank.</a:t>
            </a:r>
          </a:p>
          <a:p>
            <a:endParaRPr lang="en-US" sz="1050" dirty="0"/>
          </a:p>
        </p:txBody>
      </p:sp>
    </p:spTree>
    <p:extLst>
      <p:ext uri="{BB962C8B-B14F-4D97-AF65-F5344CB8AC3E}">
        <p14:creationId xmlns:p14="http://schemas.microsoft.com/office/powerpoint/2010/main" val="109053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0"/>
            <a:ext cx="10131425" cy="1178379"/>
          </a:xfrm>
        </p:spPr>
        <p:txBody>
          <a:bodyPr>
            <a:normAutofit fontScale="90000"/>
          </a:bodyPr>
          <a:lstStyle/>
          <a:p>
            <a:pPr algn="ctr"/>
            <a:r>
              <a:rPr lang="en-US" dirty="0"/>
              <a:t>Business Data analysis</a:t>
            </a:r>
            <a:r>
              <a:rPr lang="en-US" altLang="zh-CN" dirty="0"/>
              <a:t>/</a:t>
            </a:r>
            <a:r>
              <a:rPr lang="zh-CN" altLang="en-US" dirty="0"/>
              <a:t>商业数据分析</a:t>
            </a:r>
            <a:br>
              <a:rPr lang="en-US" dirty="0"/>
            </a:br>
            <a:endParaRPr lang="en-US" sz="3200" dirty="0">
              <a:latin typeface="+mn-lt"/>
            </a:endParaRPr>
          </a:p>
        </p:txBody>
      </p:sp>
      <p:sp>
        <p:nvSpPr>
          <p:cNvPr id="3" name="Content Placeholder 2"/>
          <p:cNvSpPr>
            <a:spLocks noGrp="1"/>
          </p:cNvSpPr>
          <p:nvPr>
            <p:ph idx="1"/>
          </p:nvPr>
        </p:nvSpPr>
        <p:spPr>
          <a:xfrm>
            <a:off x="895526" y="2267903"/>
            <a:ext cx="10131425" cy="3193330"/>
          </a:xfrm>
        </p:spPr>
        <p:txBody>
          <a:bodyPr>
            <a:normAutofit/>
          </a:bodyPr>
          <a:lstStyle/>
          <a:p>
            <a:pPr algn="ctr"/>
            <a:r>
              <a:rPr lang="en-US" sz="2800" dirty="0"/>
              <a:t>Sales</a:t>
            </a:r>
            <a:r>
              <a:rPr lang="en-US" altLang="zh-CN" sz="2800" dirty="0"/>
              <a:t>/</a:t>
            </a:r>
            <a:r>
              <a:rPr lang="zh-CN" altLang="en-US" sz="2800" dirty="0"/>
              <a:t>销售</a:t>
            </a:r>
            <a:r>
              <a:rPr lang="en-US" sz="2800" dirty="0"/>
              <a:t> </a:t>
            </a:r>
          </a:p>
          <a:p>
            <a:pPr algn="ctr"/>
            <a:r>
              <a:rPr lang="en-US" sz="2800" dirty="0"/>
              <a:t>Marketing</a:t>
            </a:r>
            <a:r>
              <a:rPr lang="en-US" altLang="zh-CN" sz="2800" dirty="0"/>
              <a:t>/</a:t>
            </a:r>
            <a:r>
              <a:rPr lang="zh-CN" altLang="en-US" sz="2800" dirty="0"/>
              <a:t>营销</a:t>
            </a:r>
            <a:r>
              <a:rPr lang="en-US" sz="2800" dirty="0"/>
              <a:t> </a:t>
            </a:r>
          </a:p>
          <a:p>
            <a:pPr algn="ctr"/>
            <a:r>
              <a:rPr lang="en-US" sz="2800" dirty="0"/>
              <a:t>Internal Audit/Risk</a:t>
            </a:r>
            <a:r>
              <a:rPr lang="en-US" altLang="zh-CN" sz="2800" dirty="0"/>
              <a:t>/</a:t>
            </a:r>
            <a:r>
              <a:rPr lang="zh-CN" altLang="en-US" sz="2800" dirty="0"/>
              <a:t>风控</a:t>
            </a:r>
            <a:endParaRPr lang="en-US" sz="2800" dirty="0"/>
          </a:p>
          <a:p>
            <a:pPr algn="ctr"/>
            <a:r>
              <a:rPr lang="en-US" sz="2800" dirty="0"/>
              <a:t>Credit</a:t>
            </a:r>
            <a:r>
              <a:rPr lang="en-US" altLang="zh-CN" sz="2800" dirty="0"/>
              <a:t>/</a:t>
            </a:r>
            <a:r>
              <a:rPr lang="zh-CN" altLang="en-US" sz="2800" dirty="0"/>
              <a:t>信用</a:t>
            </a:r>
            <a:endParaRPr lang="en-US" sz="2800" dirty="0"/>
          </a:p>
          <a:p>
            <a:pPr algn="ctr"/>
            <a:r>
              <a:rPr lang="en-US" sz="2800" dirty="0"/>
              <a:t>HR</a:t>
            </a:r>
            <a:r>
              <a:rPr lang="en-US" altLang="zh-CN" sz="2800" dirty="0"/>
              <a:t>/</a:t>
            </a:r>
            <a:r>
              <a:rPr lang="zh-CN" altLang="en-US" sz="2800" dirty="0"/>
              <a:t>人事</a:t>
            </a:r>
            <a:endParaRPr lang="en-US" sz="2800" dirty="0"/>
          </a:p>
          <a:p>
            <a:pPr marL="0" indent="0" algn="ctr">
              <a:buNone/>
            </a:pPr>
            <a:endParaRPr lang="en-US" sz="2800" dirty="0"/>
          </a:p>
        </p:txBody>
      </p:sp>
      <p:sp>
        <p:nvSpPr>
          <p:cNvPr id="4" name="Title 1"/>
          <p:cNvSpPr txBox="1">
            <a:spLocks/>
          </p:cNvSpPr>
          <p:nvPr/>
        </p:nvSpPr>
        <p:spPr>
          <a:xfrm>
            <a:off x="748393" y="1332291"/>
            <a:ext cx="10131425" cy="809776"/>
          </a:xfrm>
          <a:prstGeom prst="rect">
            <a:avLst/>
          </a:prstGeom>
          <a:effectLst/>
        </p:spPr>
        <p:txBody>
          <a:bodyPr vert="horz" lIns="91440" tIns="45720" rIns="91440" bIns="45720" rtlCol="0" anchor="ctr">
            <a:normAutofit fontScale="9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r>
              <a:rPr lang="en-US" dirty="0"/>
            </a:br>
            <a:r>
              <a:rPr lang="en-US" sz="2400" dirty="0">
                <a:latin typeface="+mn-lt"/>
              </a:rPr>
              <a:t>Category of jobs </a:t>
            </a:r>
            <a:r>
              <a:rPr lang="en-US" altLang="zh-CN" sz="2400" dirty="0">
                <a:latin typeface="+mn-lt"/>
              </a:rPr>
              <a:t>/</a:t>
            </a:r>
            <a:r>
              <a:rPr lang="zh-CN" altLang="en-US" sz="2400" dirty="0">
                <a:latin typeface="+mn-lt"/>
              </a:rPr>
              <a:t>招聘数据分析的部门分类</a:t>
            </a:r>
            <a:endParaRPr lang="en-US" sz="2400" dirty="0">
              <a:latin typeface="+mn-lt"/>
            </a:endParaRPr>
          </a:p>
        </p:txBody>
      </p:sp>
    </p:spTree>
    <p:extLst>
      <p:ext uri="{BB962C8B-B14F-4D97-AF65-F5344CB8AC3E}">
        <p14:creationId xmlns:p14="http://schemas.microsoft.com/office/powerpoint/2010/main" val="30799726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FE289EA-1C88-4CAC-A769-17857669081E}"/>
              </a:ext>
            </a:extLst>
          </p:cNvPr>
          <p:cNvSpPr txBox="1"/>
          <p:nvPr/>
        </p:nvSpPr>
        <p:spPr>
          <a:xfrm>
            <a:off x="3218579" y="1568741"/>
            <a:ext cx="7499757" cy="4185761"/>
          </a:xfrm>
          <a:prstGeom prst="rect">
            <a:avLst/>
          </a:prstGeom>
          <a:noFill/>
        </p:spPr>
        <p:txBody>
          <a:bodyPr wrap="square" rtlCol="0">
            <a:spAutoFit/>
          </a:bodyPr>
          <a:lstStyle/>
          <a:p>
            <a:pPr marL="342900" indent="-342900">
              <a:buFont typeface="+mj-lt"/>
              <a:buAutoNum type="arabicPeriod"/>
            </a:pPr>
            <a:r>
              <a:rPr lang="zh-CN" altLang="en-US" sz="1400" dirty="0"/>
              <a:t>项目内容</a:t>
            </a:r>
            <a:r>
              <a:rPr lang="en-US" altLang="zh-CN" sz="1400" dirty="0"/>
              <a:t>---</a:t>
            </a:r>
            <a:r>
              <a:rPr lang="zh-CN" altLang="en-US" sz="1400" dirty="0"/>
              <a:t>用</a:t>
            </a:r>
            <a:r>
              <a:rPr lang="en-US" altLang="zh-CN" sz="1400" dirty="0"/>
              <a:t>Python, SQL,POWER BI, TABLEAU </a:t>
            </a:r>
            <a:r>
              <a:rPr lang="zh-CN" altLang="en-US" sz="1400" dirty="0"/>
              <a:t>来做项目</a:t>
            </a:r>
            <a:endParaRPr lang="en-US" altLang="zh-CN" sz="1400" dirty="0"/>
          </a:p>
          <a:p>
            <a:pPr marL="800100" lvl="1" indent="-342900">
              <a:buFont typeface="+mj-lt"/>
              <a:buAutoNum type="arabicPeriod"/>
            </a:pPr>
            <a:r>
              <a:rPr lang="zh-CN" altLang="en-US" sz="1400" dirty="0"/>
              <a:t>数据架构</a:t>
            </a:r>
            <a:r>
              <a:rPr lang="en-US" altLang="zh-CN" sz="1400" dirty="0"/>
              <a:t>1</a:t>
            </a:r>
            <a:r>
              <a:rPr lang="zh-CN" altLang="en-US" sz="1400" dirty="0"/>
              <a:t>个项目</a:t>
            </a:r>
            <a:endParaRPr lang="en-US" altLang="zh-CN" sz="1400" dirty="0"/>
          </a:p>
          <a:p>
            <a:pPr marL="1257300" lvl="2" indent="-342900">
              <a:buFont typeface="Arial" panose="020B0604020202020204" pitchFamily="34" charset="0"/>
              <a:buChar char="•"/>
            </a:pPr>
            <a:r>
              <a:rPr lang="zh-CN" altLang="en-US" sz="1400" dirty="0"/>
              <a:t>怎么搭建数据架构</a:t>
            </a:r>
            <a:endParaRPr lang="en-US" altLang="zh-CN" sz="1400" dirty="0"/>
          </a:p>
          <a:p>
            <a:pPr marL="800100" lvl="1" indent="-342900">
              <a:buFont typeface="+mj-lt"/>
              <a:buAutoNum type="arabicPeriod"/>
            </a:pPr>
            <a:r>
              <a:rPr lang="en-US" sz="1400" dirty="0"/>
              <a:t>Sales </a:t>
            </a:r>
            <a:r>
              <a:rPr lang="zh-CN" altLang="en-US" sz="1400" dirty="0"/>
              <a:t>销售</a:t>
            </a:r>
            <a:r>
              <a:rPr lang="en-US" altLang="zh-CN" sz="1400" dirty="0"/>
              <a:t>3</a:t>
            </a:r>
            <a:r>
              <a:rPr lang="zh-CN" altLang="en-US" sz="1400" dirty="0"/>
              <a:t>个项目</a:t>
            </a:r>
            <a:endParaRPr lang="en-US" altLang="zh-CN" sz="1400" dirty="0"/>
          </a:p>
          <a:p>
            <a:pPr marL="1257300" lvl="2" indent="-342900">
              <a:buFont typeface="Arial" panose="020B0604020202020204" pitchFamily="34" charset="0"/>
              <a:buChar char="•"/>
            </a:pPr>
            <a:r>
              <a:rPr lang="zh-CN" altLang="en-US" sz="1400" dirty="0"/>
              <a:t>销售业绩，</a:t>
            </a:r>
            <a:endParaRPr lang="en-US" altLang="zh-CN" sz="1400" dirty="0"/>
          </a:p>
          <a:p>
            <a:pPr marL="1257300" lvl="2" indent="-342900">
              <a:buFont typeface="Arial" panose="020B0604020202020204" pitchFamily="34" charset="0"/>
              <a:buChar char="•"/>
            </a:pPr>
            <a:r>
              <a:rPr lang="zh-CN" altLang="en-US" sz="1400" dirty="0"/>
              <a:t>客户关系管理，</a:t>
            </a:r>
            <a:endParaRPr lang="en-US" altLang="zh-CN" sz="1400" dirty="0"/>
          </a:p>
          <a:p>
            <a:pPr marL="1257300" lvl="2" indent="-342900">
              <a:buFont typeface="Arial" panose="020B0604020202020204" pitchFamily="34" charset="0"/>
              <a:buChar char="•"/>
            </a:pPr>
            <a:r>
              <a:rPr lang="zh-CN" altLang="en-US" sz="1400" dirty="0"/>
              <a:t>促销活动</a:t>
            </a:r>
            <a:endParaRPr lang="en-US" sz="1400" dirty="0"/>
          </a:p>
          <a:p>
            <a:pPr marL="800100" lvl="1" indent="-342900">
              <a:buFont typeface="+mj-lt"/>
              <a:buAutoNum type="arabicPeriod"/>
            </a:pPr>
            <a:r>
              <a:rPr lang="en-US" sz="1400" dirty="0"/>
              <a:t>Marketing </a:t>
            </a:r>
            <a:r>
              <a:rPr lang="zh-CN" altLang="en-US" sz="1400" dirty="0"/>
              <a:t>营销</a:t>
            </a:r>
            <a:r>
              <a:rPr lang="en-US" altLang="zh-CN" sz="1400" dirty="0"/>
              <a:t>1</a:t>
            </a:r>
            <a:r>
              <a:rPr lang="zh-CN" altLang="en-US" sz="1400" dirty="0"/>
              <a:t>个项目</a:t>
            </a:r>
            <a:endParaRPr lang="en-US" altLang="zh-CN" sz="1400" dirty="0"/>
          </a:p>
          <a:p>
            <a:pPr marL="1257300" lvl="2" indent="-342900">
              <a:buFont typeface="Arial" panose="020B0604020202020204" pitchFamily="34" charset="0"/>
              <a:buChar char="•"/>
            </a:pPr>
            <a:r>
              <a:rPr lang="zh-CN" altLang="en-US" sz="1400" dirty="0"/>
              <a:t>客户流失分析</a:t>
            </a:r>
            <a:endParaRPr lang="en-US" sz="1400" dirty="0"/>
          </a:p>
          <a:p>
            <a:pPr marL="800100" lvl="1" indent="-342900">
              <a:buFont typeface="+mj-lt"/>
              <a:buAutoNum type="arabicPeriod"/>
            </a:pPr>
            <a:r>
              <a:rPr lang="en-US" sz="1400" dirty="0"/>
              <a:t>Internal Audit/Risk </a:t>
            </a:r>
            <a:r>
              <a:rPr lang="zh-CN" altLang="en-US" sz="1400" dirty="0"/>
              <a:t>风控</a:t>
            </a:r>
            <a:r>
              <a:rPr lang="en-US" altLang="zh-CN" sz="1400" dirty="0"/>
              <a:t>3</a:t>
            </a:r>
            <a:r>
              <a:rPr lang="zh-CN" altLang="en-US" sz="1400" dirty="0"/>
              <a:t>个项目</a:t>
            </a:r>
            <a:endParaRPr lang="en-US" altLang="zh-CN" sz="1400" dirty="0"/>
          </a:p>
          <a:p>
            <a:pPr marL="1257300" lvl="2" indent="-342900">
              <a:buFont typeface="Arial" panose="020B0604020202020204" pitchFamily="34" charset="0"/>
              <a:buChar char="•"/>
            </a:pPr>
            <a:r>
              <a:rPr lang="zh-CN" altLang="en-US" sz="1400" dirty="0"/>
              <a:t>破产风险分析，</a:t>
            </a:r>
            <a:endParaRPr lang="en-US" altLang="zh-CN" sz="1400" dirty="0"/>
          </a:p>
          <a:p>
            <a:pPr marL="1257300" lvl="2" indent="-342900">
              <a:buFont typeface="Arial" panose="020B0604020202020204" pitchFamily="34" charset="0"/>
              <a:buChar char="•"/>
            </a:pPr>
            <a:r>
              <a:rPr lang="zh-CN" altLang="en-US" sz="1400" dirty="0"/>
              <a:t>欺诈分析，</a:t>
            </a:r>
            <a:endParaRPr lang="en-US" altLang="zh-CN" sz="1400" dirty="0"/>
          </a:p>
          <a:p>
            <a:pPr marL="1257300" lvl="2" indent="-342900">
              <a:buFont typeface="Arial" panose="020B0604020202020204" pitchFamily="34" charset="0"/>
              <a:buChar char="•"/>
            </a:pPr>
            <a:r>
              <a:rPr lang="zh-CN" altLang="en-US" sz="1400" dirty="0"/>
              <a:t>异常分析</a:t>
            </a:r>
            <a:endParaRPr lang="en-US" sz="1400" dirty="0"/>
          </a:p>
          <a:p>
            <a:pPr marL="800100" lvl="1" indent="-342900">
              <a:buFont typeface="+mj-lt"/>
              <a:buAutoNum type="arabicPeriod"/>
            </a:pPr>
            <a:r>
              <a:rPr lang="en-US" sz="1400" dirty="0"/>
              <a:t>Credit </a:t>
            </a:r>
            <a:r>
              <a:rPr lang="zh-CN" altLang="en-US" sz="1400" dirty="0"/>
              <a:t>信用</a:t>
            </a:r>
            <a:r>
              <a:rPr lang="en-US" altLang="zh-CN" sz="1400" dirty="0"/>
              <a:t>1</a:t>
            </a:r>
            <a:r>
              <a:rPr lang="zh-CN" altLang="en-US" sz="1400" dirty="0"/>
              <a:t>个项目</a:t>
            </a:r>
            <a:endParaRPr lang="en-US" altLang="zh-CN" sz="1400" dirty="0"/>
          </a:p>
          <a:p>
            <a:pPr marL="1257300" lvl="2" indent="-342900">
              <a:buFont typeface="Arial" panose="020B0604020202020204" pitchFamily="34" charset="0"/>
              <a:buChar char="•"/>
            </a:pPr>
            <a:r>
              <a:rPr lang="zh-CN" altLang="en-US" sz="1400" dirty="0"/>
              <a:t>信用分析</a:t>
            </a:r>
            <a:endParaRPr lang="en-US" sz="1400" dirty="0"/>
          </a:p>
          <a:p>
            <a:pPr marL="800100" lvl="1" indent="-342900">
              <a:buFont typeface="+mj-lt"/>
              <a:buAutoNum type="arabicPeriod"/>
            </a:pPr>
            <a:r>
              <a:rPr lang="en-US" sz="1400" dirty="0"/>
              <a:t>HR </a:t>
            </a:r>
            <a:r>
              <a:rPr lang="zh-CN" altLang="en-US" sz="1400" dirty="0"/>
              <a:t>人事</a:t>
            </a:r>
            <a:r>
              <a:rPr lang="en-US" altLang="zh-CN" sz="1400" dirty="0"/>
              <a:t>1</a:t>
            </a:r>
            <a:r>
              <a:rPr lang="zh-CN" altLang="en-US" sz="1400" dirty="0"/>
              <a:t>个项目</a:t>
            </a:r>
            <a:endParaRPr lang="en-US" altLang="zh-CN" sz="1400" dirty="0"/>
          </a:p>
          <a:p>
            <a:pPr marL="1257300" lvl="2" indent="-342900">
              <a:buFont typeface="Arial" panose="020B0604020202020204" pitchFamily="34" charset="0"/>
              <a:buChar char="•"/>
            </a:pPr>
            <a:r>
              <a:rPr lang="zh-CN" altLang="en-US" sz="1400" dirty="0"/>
              <a:t>雇员流失分析</a:t>
            </a:r>
            <a:endParaRPr lang="en-US" altLang="zh-CN" sz="1400" dirty="0"/>
          </a:p>
          <a:p>
            <a:pPr marL="800100" lvl="1" indent="-342900">
              <a:buFont typeface="+mj-lt"/>
              <a:buAutoNum type="arabicPeriod"/>
            </a:pPr>
            <a:endParaRPr lang="en-US" altLang="zh-CN" sz="1400" dirty="0"/>
          </a:p>
          <a:p>
            <a:pPr marL="742950" lvl="1" indent="-285750">
              <a:buFont typeface="Arial" panose="020B0604020202020204" pitchFamily="34" charset="0"/>
              <a:buChar char="•"/>
            </a:pPr>
            <a:endParaRPr lang="en-US" sz="1400" dirty="0"/>
          </a:p>
        </p:txBody>
      </p:sp>
      <p:sp>
        <p:nvSpPr>
          <p:cNvPr id="6" name="TextBox 5">
            <a:extLst>
              <a:ext uri="{FF2B5EF4-FFF2-40B4-BE49-F238E27FC236}">
                <a16:creationId xmlns:a16="http://schemas.microsoft.com/office/drawing/2014/main" id="{12313D0C-BC36-4989-9847-B40CB767A385}"/>
              </a:ext>
            </a:extLst>
          </p:cNvPr>
          <p:cNvSpPr txBox="1"/>
          <p:nvPr/>
        </p:nvSpPr>
        <p:spPr>
          <a:xfrm>
            <a:off x="4311941" y="494951"/>
            <a:ext cx="2852257" cy="707886"/>
          </a:xfrm>
          <a:prstGeom prst="rect">
            <a:avLst/>
          </a:prstGeom>
          <a:noFill/>
        </p:spPr>
        <p:txBody>
          <a:bodyPr wrap="square" rtlCol="0">
            <a:spAutoFit/>
          </a:bodyPr>
          <a:lstStyle/>
          <a:p>
            <a:r>
              <a:rPr lang="zh-CN" altLang="en-US" sz="4000" dirty="0"/>
              <a:t>项目课</a:t>
            </a:r>
            <a:endParaRPr lang="en-US" sz="4000" dirty="0"/>
          </a:p>
        </p:txBody>
      </p:sp>
    </p:spTree>
    <p:extLst>
      <p:ext uri="{BB962C8B-B14F-4D97-AF65-F5344CB8AC3E}">
        <p14:creationId xmlns:p14="http://schemas.microsoft.com/office/powerpoint/2010/main" val="5948105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99E00-73C7-43EE-9418-BFB31E75260E}"/>
              </a:ext>
            </a:extLst>
          </p:cNvPr>
          <p:cNvSpPr>
            <a:spLocks noGrp="1"/>
          </p:cNvSpPr>
          <p:nvPr>
            <p:ph type="title"/>
          </p:nvPr>
        </p:nvSpPr>
        <p:spPr/>
        <p:txBody>
          <a:bodyPr>
            <a:noAutofit/>
          </a:bodyPr>
          <a:lstStyle/>
          <a:p>
            <a:pPr algn="ctr"/>
            <a:r>
              <a:rPr lang="en-US" sz="3200" dirty="0"/>
              <a:t>Business problems 1:Sales performance </a:t>
            </a:r>
            <a:r>
              <a:rPr lang="en-US" sz="3200" dirty="0" err="1"/>
              <a:t>kpi</a:t>
            </a:r>
            <a:br>
              <a:rPr lang="en-US" sz="3200" dirty="0"/>
            </a:br>
            <a:r>
              <a:rPr lang="zh-CN" altLang="en-US" sz="3200" dirty="0"/>
              <a:t>银行销售业务问题</a:t>
            </a:r>
            <a:r>
              <a:rPr lang="en-US" altLang="zh-CN" sz="3200" dirty="0"/>
              <a:t>1</a:t>
            </a:r>
            <a:r>
              <a:rPr lang="zh-CN" altLang="en-US" sz="3200" dirty="0"/>
              <a:t>：怎么提高销售业绩</a:t>
            </a:r>
            <a:endParaRPr lang="en-US" sz="3200" dirty="0"/>
          </a:p>
        </p:txBody>
      </p:sp>
      <p:sp>
        <p:nvSpPr>
          <p:cNvPr id="6" name="AutoShape 10">
            <a:extLst>
              <a:ext uri="{FF2B5EF4-FFF2-40B4-BE49-F238E27FC236}">
                <a16:creationId xmlns:a16="http://schemas.microsoft.com/office/drawing/2014/main" id="{3FC9AEFC-F5ED-4286-9E57-5CD4A8DD19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3CD03CD2-B80E-499A-A3AA-4EE992D3BEDC}"/>
              </a:ext>
            </a:extLst>
          </p:cNvPr>
          <p:cNvPicPr>
            <a:picLocks noChangeAspect="1"/>
          </p:cNvPicPr>
          <p:nvPr/>
        </p:nvPicPr>
        <p:blipFill rotWithShape="1">
          <a:blip r:embed="rId2"/>
          <a:srcRect t="52979"/>
          <a:stretch/>
        </p:blipFill>
        <p:spPr>
          <a:xfrm>
            <a:off x="2406941" y="2871054"/>
            <a:ext cx="7378117" cy="1921080"/>
          </a:xfrm>
          <a:prstGeom prst="rect">
            <a:avLst/>
          </a:prstGeom>
        </p:spPr>
      </p:pic>
    </p:spTree>
    <p:extLst>
      <p:ext uri="{BB962C8B-B14F-4D97-AF65-F5344CB8AC3E}">
        <p14:creationId xmlns:p14="http://schemas.microsoft.com/office/powerpoint/2010/main" val="6531972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99E00-73C7-43EE-9418-BFB31E75260E}"/>
              </a:ext>
            </a:extLst>
          </p:cNvPr>
          <p:cNvSpPr>
            <a:spLocks noGrp="1"/>
          </p:cNvSpPr>
          <p:nvPr>
            <p:ph type="title"/>
          </p:nvPr>
        </p:nvSpPr>
        <p:spPr/>
        <p:txBody>
          <a:bodyPr>
            <a:normAutofit fontScale="90000"/>
          </a:bodyPr>
          <a:lstStyle/>
          <a:p>
            <a:pPr algn="ctr"/>
            <a:r>
              <a:rPr lang="en-US" dirty="0"/>
              <a:t>Sales conversion rate</a:t>
            </a:r>
            <a:br>
              <a:rPr lang="en-US" dirty="0"/>
            </a:br>
            <a:r>
              <a:rPr lang="zh-CN" altLang="en-US" dirty="0"/>
              <a:t>销售人员客户转换率</a:t>
            </a:r>
            <a:endParaRPr lang="en-US" dirty="0"/>
          </a:p>
        </p:txBody>
      </p:sp>
      <p:pic>
        <p:nvPicPr>
          <p:cNvPr id="3" name="Picture 2">
            <a:extLst>
              <a:ext uri="{FF2B5EF4-FFF2-40B4-BE49-F238E27FC236}">
                <a16:creationId xmlns:a16="http://schemas.microsoft.com/office/drawing/2014/main" id="{2161FEF1-98B9-4419-A308-1F3FB18478C3}"/>
              </a:ext>
            </a:extLst>
          </p:cNvPr>
          <p:cNvPicPr>
            <a:picLocks noChangeAspect="1"/>
          </p:cNvPicPr>
          <p:nvPr/>
        </p:nvPicPr>
        <p:blipFill>
          <a:blip r:embed="rId2"/>
          <a:stretch>
            <a:fillRect/>
          </a:stretch>
        </p:blipFill>
        <p:spPr>
          <a:xfrm>
            <a:off x="2878345" y="2196440"/>
            <a:ext cx="5864860" cy="3706689"/>
          </a:xfrm>
          <a:prstGeom prst="rect">
            <a:avLst/>
          </a:prstGeom>
        </p:spPr>
      </p:pic>
    </p:spTree>
    <p:extLst>
      <p:ext uri="{BB962C8B-B14F-4D97-AF65-F5344CB8AC3E}">
        <p14:creationId xmlns:p14="http://schemas.microsoft.com/office/powerpoint/2010/main" val="40493717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17839" y="416900"/>
            <a:ext cx="8689976" cy="602156"/>
          </a:xfrm>
        </p:spPr>
        <p:txBody>
          <a:bodyPr>
            <a:noAutofit/>
          </a:bodyPr>
          <a:lstStyle/>
          <a:p>
            <a:pPr algn="ctr"/>
            <a:r>
              <a:rPr lang="en-US" sz="2000" dirty="0"/>
              <a:t>Funnel analysis</a:t>
            </a:r>
            <a:br>
              <a:rPr lang="en-US" sz="2000" dirty="0"/>
            </a:br>
            <a:r>
              <a:rPr lang="zh-CN" altLang="en-US" sz="2000" dirty="0"/>
              <a:t>过滤分析</a:t>
            </a:r>
            <a:endParaRPr lang="en-US" sz="2000" dirty="0"/>
          </a:p>
        </p:txBody>
      </p:sp>
      <p:sp>
        <p:nvSpPr>
          <p:cNvPr id="3" name="TextBox 2"/>
          <p:cNvSpPr txBox="1"/>
          <p:nvPr/>
        </p:nvSpPr>
        <p:spPr>
          <a:xfrm>
            <a:off x="3402226" y="5172376"/>
            <a:ext cx="5791200" cy="1261884"/>
          </a:xfrm>
          <a:prstGeom prst="rect">
            <a:avLst/>
          </a:prstGeom>
          <a:noFill/>
        </p:spPr>
        <p:txBody>
          <a:bodyPr wrap="square" rtlCol="0">
            <a:spAutoFit/>
          </a:bodyPr>
          <a:lstStyle/>
          <a:p>
            <a:r>
              <a:rPr lang="en-US" sz="1400" b="1" i="1" dirty="0"/>
              <a:t>Analysis</a:t>
            </a:r>
            <a:r>
              <a:rPr lang="en-US" altLang="zh-CN" sz="1400" b="1" i="1" dirty="0"/>
              <a:t>/</a:t>
            </a:r>
            <a:r>
              <a:rPr lang="zh-CN" altLang="en-US" sz="1400" b="1" i="1" dirty="0"/>
              <a:t>分析</a:t>
            </a:r>
            <a:r>
              <a:rPr lang="en-US" sz="1400" b="1" i="1" dirty="0"/>
              <a:t>:  </a:t>
            </a:r>
            <a:r>
              <a:rPr lang="en-US" sz="1200" dirty="0"/>
              <a:t>Primary onboard rate is around 62% and Primary with secondary accounts rate is around 37% and 31% of Primary actively using the product. Once secondary open accounts, their retention rate is much higher.</a:t>
            </a:r>
          </a:p>
          <a:p>
            <a:endParaRPr lang="en-US" sz="1200" dirty="0"/>
          </a:p>
          <a:p>
            <a:r>
              <a:rPr lang="en-US" sz="1400" b="1" i="1" dirty="0"/>
              <a:t>Recommendations</a:t>
            </a:r>
            <a:r>
              <a:rPr lang="en-US" altLang="zh-CN" sz="1400" b="1" i="1" dirty="0"/>
              <a:t>/</a:t>
            </a:r>
            <a:r>
              <a:rPr lang="zh-CN" altLang="en-US" sz="1400" b="1" i="1" dirty="0"/>
              <a:t>推荐</a:t>
            </a:r>
            <a:r>
              <a:rPr lang="en-US" sz="1400" b="1" i="1" dirty="0"/>
              <a:t>:  </a:t>
            </a:r>
            <a:r>
              <a:rPr lang="en-US" sz="1200" dirty="0"/>
              <a:t>Compare the 31% retention rate with benchmark and direct marketing efforts accordingly.</a:t>
            </a:r>
          </a:p>
        </p:txBody>
      </p:sp>
      <p:pic>
        <p:nvPicPr>
          <p:cNvPr id="5" name="Picture 4">
            <a:extLst>
              <a:ext uri="{FF2B5EF4-FFF2-40B4-BE49-F238E27FC236}">
                <a16:creationId xmlns:a16="http://schemas.microsoft.com/office/drawing/2014/main" id="{253FE299-CE0B-4B85-B627-8C67F5BA01CA}"/>
              </a:ext>
            </a:extLst>
          </p:cNvPr>
          <p:cNvPicPr>
            <a:picLocks noChangeAspect="1"/>
          </p:cNvPicPr>
          <p:nvPr/>
        </p:nvPicPr>
        <p:blipFill>
          <a:blip r:embed="rId2"/>
          <a:stretch>
            <a:fillRect/>
          </a:stretch>
        </p:blipFill>
        <p:spPr>
          <a:xfrm>
            <a:off x="2737503" y="1125162"/>
            <a:ext cx="7120647" cy="3941108"/>
          </a:xfrm>
          <a:prstGeom prst="rect">
            <a:avLst/>
          </a:prstGeom>
        </p:spPr>
      </p:pic>
    </p:spTree>
    <p:extLst>
      <p:ext uri="{BB962C8B-B14F-4D97-AF65-F5344CB8AC3E}">
        <p14:creationId xmlns:p14="http://schemas.microsoft.com/office/powerpoint/2010/main" val="2747899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81247" y="769237"/>
            <a:ext cx="8689976" cy="602156"/>
          </a:xfrm>
        </p:spPr>
        <p:txBody>
          <a:bodyPr>
            <a:noAutofit/>
          </a:bodyPr>
          <a:lstStyle/>
          <a:p>
            <a:pPr algn="ctr"/>
            <a:r>
              <a:rPr lang="en-US" sz="3200" dirty="0"/>
              <a:t>Business problems 2: customer relationship</a:t>
            </a:r>
            <a:br>
              <a:rPr lang="en-US" sz="3200" dirty="0"/>
            </a:br>
            <a:r>
              <a:rPr lang="zh-CN" altLang="en-US" sz="3200" dirty="0"/>
              <a:t>业务问题</a:t>
            </a:r>
            <a:r>
              <a:rPr lang="en-US" altLang="zh-CN" sz="3200" dirty="0"/>
              <a:t>2</a:t>
            </a:r>
            <a:r>
              <a:rPr lang="zh-CN" altLang="en-US" sz="3200" dirty="0"/>
              <a:t>：客户关系</a:t>
            </a:r>
            <a:endParaRPr lang="en-US" sz="3200" dirty="0"/>
          </a:p>
        </p:txBody>
      </p:sp>
      <p:sp>
        <p:nvSpPr>
          <p:cNvPr id="10" name="TextBox 9">
            <a:extLst>
              <a:ext uri="{FF2B5EF4-FFF2-40B4-BE49-F238E27FC236}">
                <a16:creationId xmlns:a16="http://schemas.microsoft.com/office/drawing/2014/main" id="{34171CF6-C524-4792-94BF-C3B06DF33C25}"/>
              </a:ext>
            </a:extLst>
          </p:cNvPr>
          <p:cNvSpPr txBox="1"/>
          <p:nvPr/>
        </p:nvSpPr>
        <p:spPr>
          <a:xfrm>
            <a:off x="2310181" y="1856999"/>
            <a:ext cx="7832107" cy="2031325"/>
          </a:xfrm>
          <a:prstGeom prst="rect">
            <a:avLst/>
          </a:prstGeom>
          <a:noFill/>
        </p:spPr>
        <p:txBody>
          <a:bodyPr wrap="square">
            <a:spAutoFit/>
          </a:bodyPr>
          <a:lstStyle/>
          <a:p>
            <a:pPr marL="285750" indent="-285750">
              <a:buFont typeface="Arial" panose="020B0604020202020204" pitchFamily="34" charset="0"/>
              <a:buChar char="•"/>
            </a:pPr>
            <a:r>
              <a:rPr lang="en-US" dirty="0"/>
              <a:t>The true success of </a:t>
            </a:r>
            <a:r>
              <a:rPr lang="en-US" altLang="zh-CN" dirty="0"/>
              <a:t>sales</a:t>
            </a:r>
            <a:r>
              <a:rPr lang="en-US" dirty="0"/>
              <a:t> is in building a customer relationship that spans for as long as possible. </a:t>
            </a:r>
            <a:r>
              <a:rPr lang="zh-CN" altLang="en-US" dirty="0"/>
              <a:t>销售业绩与客户关系的成功与否密切相关</a:t>
            </a:r>
            <a:endParaRPr lang="en-US" dirty="0"/>
          </a:p>
          <a:p>
            <a:pPr marL="285750" indent="-285750">
              <a:buFont typeface="Arial" panose="020B0604020202020204" pitchFamily="34" charset="0"/>
              <a:buChar char="•"/>
            </a:pPr>
            <a:r>
              <a:rPr lang="en-US" dirty="0"/>
              <a:t> That makes customer retention a high-priority goal. </a:t>
            </a:r>
            <a:r>
              <a:rPr lang="zh-CN" altLang="en-US" dirty="0"/>
              <a:t>留住客户是优先目标</a:t>
            </a:r>
            <a:endParaRPr lang="en-US" dirty="0"/>
          </a:p>
          <a:p>
            <a:pPr marL="285750" indent="-285750">
              <a:buFont typeface="Arial" panose="020B0604020202020204" pitchFamily="34" charset="0"/>
              <a:buChar char="•"/>
            </a:pPr>
            <a:r>
              <a:rPr lang="en-US" dirty="0"/>
              <a:t>Why should sales focus on customer retention as a metric for measuring sales success? </a:t>
            </a:r>
            <a:r>
              <a:rPr lang="zh-CN" altLang="en-US" dirty="0"/>
              <a:t>销售应该把留在客户作为一个标的来评测销售的成功与否</a:t>
            </a:r>
            <a:endParaRPr lang="en-US" dirty="0"/>
          </a:p>
          <a:p>
            <a:pPr marL="285750" indent="-285750">
              <a:buFont typeface="Arial" panose="020B0604020202020204" pitchFamily="34" charset="0"/>
              <a:buChar char="•"/>
            </a:pPr>
            <a:r>
              <a:rPr lang="en-US" dirty="0"/>
              <a:t>new customer acquisition is five times more costly when compared to the cost of retaining existing customers </a:t>
            </a:r>
            <a:r>
              <a:rPr lang="zh-CN" altLang="en-US" dirty="0"/>
              <a:t>获得新客户成本</a:t>
            </a:r>
            <a:r>
              <a:rPr lang="en-US" altLang="zh-CN" dirty="0"/>
              <a:t>5</a:t>
            </a:r>
            <a:r>
              <a:rPr lang="zh-CN" altLang="en-US" dirty="0"/>
              <a:t>倍高于留住一个老客户</a:t>
            </a:r>
            <a:endParaRPr lang="en-US" dirty="0"/>
          </a:p>
        </p:txBody>
      </p:sp>
    </p:spTree>
    <p:extLst>
      <p:ext uri="{BB962C8B-B14F-4D97-AF65-F5344CB8AC3E}">
        <p14:creationId xmlns:p14="http://schemas.microsoft.com/office/powerpoint/2010/main" val="38059839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9A0B1-9AA3-477A-BAED-8E24BE823791}"/>
              </a:ext>
            </a:extLst>
          </p:cNvPr>
          <p:cNvSpPr>
            <a:spLocks noGrp="1"/>
          </p:cNvSpPr>
          <p:nvPr>
            <p:ph type="title"/>
          </p:nvPr>
        </p:nvSpPr>
        <p:spPr/>
        <p:txBody>
          <a:bodyPr/>
          <a:lstStyle/>
          <a:p>
            <a:pPr algn="ctr"/>
            <a:r>
              <a:rPr lang="en-US" dirty="0"/>
              <a:t>Cohort analysis</a:t>
            </a:r>
          </a:p>
        </p:txBody>
      </p:sp>
      <p:sp>
        <p:nvSpPr>
          <p:cNvPr id="3" name="Content Placeholder 2">
            <a:extLst>
              <a:ext uri="{FF2B5EF4-FFF2-40B4-BE49-F238E27FC236}">
                <a16:creationId xmlns:a16="http://schemas.microsoft.com/office/drawing/2014/main" id="{BFA12C80-120E-41DE-814F-1D0E6F37FE75}"/>
              </a:ext>
            </a:extLst>
          </p:cNvPr>
          <p:cNvSpPr>
            <a:spLocks noGrp="1"/>
          </p:cNvSpPr>
          <p:nvPr>
            <p:ph idx="1"/>
          </p:nvPr>
        </p:nvSpPr>
        <p:spPr>
          <a:xfrm>
            <a:off x="836803" y="1965899"/>
            <a:ext cx="10131425" cy="2650066"/>
          </a:xfrm>
        </p:spPr>
        <p:txBody>
          <a:bodyPr>
            <a:normAutofit fontScale="62500" lnSpcReduction="20000"/>
          </a:bodyPr>
          <a:lstStyle/>
          <a:p>
            <a:r>
              <a:rPr lang="en-US" dirty="0"/>
              <a:t>A cohort is a group of users who share a common characteristic over a certain period of time. Cohort analysis is the study of the common characteristics of these users over a specific period. </a:t>
            </a:r>
          </a:p>
          <a:p>
            <a:r>
              <a:rPr lang="zh-CN" altLang="en-US" dirty="0"/>
              <a:t>一组有相同特征的在一段时间内的客户。</a:t>
            </a:r>
            <a:r>
              <a:rPr lang="en-US" altLang="zh-CN" dirty="0"/>
              <a:t>Cohort</a:t>
            </a:r>
            <a:r>
              <a:rPr lang="zh-CN" altLang="en-US" dirty="0"/>
              <a:t>是学习这些客户的特征</a:t>
            </a:r>
            <a:endParaRPr lang="en-US" dirty="0"/>
          </a:p>
          <a:p>
            <a:r>
              <a:rPr lang="en-US" dirty="0"/>
              <a:t> cohort analysis is commonly used to identify reasons why customers leave and what can be done to prevent them from leaving</a:t>
            </a:r>
          </a:p>
          <a:p>
            <a:r>
              <a:rPr lang="en-US" dirty="0"/>
              <a:t>Cohort </a:t>
            </a:r>
            <a:r>
              <a:rPr lang="zh-CN" altLang="en-US" dirty="0"/>
              <a:t>通常是用于找到客户为什么离开的原因</a:t>
            </a:r>
            <a:endParaRPr lang="en-US" dirty="0"/>
          </a:p>
          <a:p>
            <a:r>
              <a:rPr lang="en-US" dirty="0"/>
              <a:t>Acquisition Cohorts: This cohort divides users based on when they were acquired or signed up for a product. Depending on your product, user acquisition could be tracked daily, weekly, or monthly. </a:t>
            </a:r>
          </a:p>
          <a:p>
            <a:r>
              <a:rPr lang="zh-CN" altLang="en-US" dirty="0"/>
              <a:t>一种</a:t>
            </a:r>
            <a:r>
              <a:rPr lang="en-US" altLang="zh-CN" dirty="0"/>
              <a:t>cohort </a:t>
            </a:r>
            <a:r>
              <a:rPr lang="zh-CN" altLang="en-US" dirty="0"/>
              <a:t>分析是按照开户时间来分析他们的行为</a:t>
            </a:r>
            <a:endParaRPr lang="en-US" dirty="0"/>
          </a:p>
        </p:txBody>
      </p:sp>
    </p:spTree>
    <p:extLst>
      <p:ext uri="{BB962C8B-B14F-4D97-AF65-F5344CB8AC3E}">
        <p14:creationId xmlns:p14="http://schemas.microsoft.com/office/powerpoint/2010/main" val="2920108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3BCA5E8-2700-400F-8E0A-21E23BEE3A85}"/>
              </a:ext>
            </a:extLst>
          </p:cNvPr>
          <p:cNvSpPr txBox="1">
            <a:spLocks/>
          </p:cNvSpPr>
          <p:nvPr/>
        </p:nvSpPr>
        <p:spPr>
          <a:xfrm>
            <a:off x="913702" y="25516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pPr>
              <a:spcAft>
                <a:spcPts val="600"/>
              </a:spcAft>
            </a:pPr>
            <a:r>
              <a:rPr lang="zh-CN" altLang="en-US"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学习的目的</a:t>
            </a:r>
            <a:r>
              <a:rPr lang="en-US" altLang="zh-CN"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a:t>
            </a:r>
            <a:r>
              <a:rPr lang="zh-CN" altLang="en-US"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准备简历和面试</a:t>
            </a:r>
            <a:endParaRPr lang="en-US"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endParaRPr>
          </a:p>
        </p:txBody>
      </p:sp>
      <p:pic>
        <p:nvPicPr>
          <p:cNvPr id="2050" name="Picture 2" descr="Why Structured is Better When It Comes to Interviews">
            <a:extLst>
              <a:ext uri="{FF2B5EF4-FFF2-40B4-BE49-F238E27FC236}">
                <a16:creationId xmlns:a16="http://schemas.microsoft.com/office/drawing/2014/main" id="{92AC91B1-8986-4504-B7A3-390CABA7CB6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99745" y="1921298"/>
            <a:ext cx="2324027" cy="150770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2034D6C-88F2-41CF-ACD2-EBEB814A7401}"/>
              </a:ext>
            </a:extLst>
          </p:cNvPr>
          <p:cNvSpPr txBox="1"/>
          <p:nvPr/>
        </p:nvSpPr>
        <p:spPr>
          <a:xfrm>
            <a:off x="1119232" y="4011575"/>
            <a:ext cx="10310070" cy="1077218"/>
          </a:xfrm>
          <a:prstGeom prst="rect">
            <a:avLst/>
          </a:prstGeom>
          <a:noFill/>
        </p:spPr>
        <p:txBody>
          <a:bodyPr wrap="square" rtlCol="0">
            <a:spAutoFit/>
          </a:bodyPr>
          <a:lstStyle/>
          <a:p>
            <a:r>
              <a:rPr lang="en-US" altLang="zh-CN" sz="3200" dirty="0">
                <a:solidFill>
                  <a:srgbClr val="FFFF00"/>
                </a:solidFill>
              </a:rPr>
              <a:t>Transform interview into a presentation whenever possible</a:t>
            </a:r>
          </a:p>
          <a:p>
            <a:r>
              <a:rPr lang="zh-CN" altLang="en-US" sz="3200" dirty="0"/>
              <a:t>把面试变成一个演讲简报</a:t>
            </a:r>
            <a:endParaRPr lang="en-US" sz="3200" dirty="0"/>
          </a:p>
        </p:txBody>
      </p:sp>
    </p:spTree>
    <p:extLst>
      <p:ext uri="{BB962C8B-B14F-4D97-AF65-F5344CB8AC3E}">
        <p14:creationId xmlns:p14="http://schemas.microsoft.com/office/powerpoint/2010/main" val="506768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17839" y="416900"/>
            <a:ext cx="8689976" cy="602156"/>
          </a:xfrm>
        </p:spPr>
        <p:txBody>
          <a:bodyPr>
            <a:noAutofit/>
          </a:bodyPr>
          <a:lstStyle/>
          <a:p>
            <a:pPr algn="ctr"/>
            <a:r>
              <a:rPr lang="en-US" sz="3200" dirty="0"/>
              <a:t>Cohort analysis</a:t>
            </a:r>
          </a:p>
        </p:txBody>
      </p:sp>
      <p:pic>
        <p:nvPicPr>
          <p:cNvPr id="4" name="Picture 3"/>
          <p:cNvPicPr>
            <a:picLocks noChangeAspect="1"/>
          </p:cNvPicPr>
          <p:nvPr/>
        </p:nvPicPr>
        <p:blipFill>
          <a:blip r:embed="rId2"/>
          <a:stretch>
            <a:fillRect/>
          </a:stretch>
        </p:blipFill>
        <p:spPr>
          <a:xfrm>
            <a:off x="1341896" y="1019056"/>
            <a:ext cx="9902113" cy="4137831"/>
          </a:xfrm>
          <a:prstGeom prst="rect">
            <a:avLst/>
          </a:prstGeom>
        </p:spPr>
      </p:pic>
      <p:sp>
        <p:nvSpPr>
          <p:cNvPr id="5" name="TextBox 4"/>
          <p:cNvSpPr txBox="1"/>
          <p:nvPr/>
        </p:nvSpPr>
        <p:spPr>
          <a:xfrm>
            <a:off x="3372186" y="5395783"/>
            <a:ext cx="5791200" cy="1284967"/>
          </a:xfrm>
          <a:prstGeom prst="rect">
            <a:avLst/>
          </a:prstGeom>
          <a:noFill/>
        </p:spPr>
        <p:txBody>
          <a:bodyPr wrap="square" rtlCol="0">
            <a:spAutoFit/>
          </a:bodyPr>
          <a:lstStyle/>
          <a:p>
            <a:r>
              <a:rPr lang="en-US" sz="1400" b="1" i="1" dirty="0"/>
              <a:t>Assumptions: </a:t>
            </a:r>
            <a:r>
              <a:rPr lang="en-US" sz="1100" dirty="0"/>
              <a:t>The Retention Rates were calculated based on “User Login Month”.</a:t>
            </a:r>
            <a:endParaRPr lang="en-US" sz="1100" b="1" i="1" dirty="0"/>
          </a:p>
          <a:p>
            <a:endParaRPr lang="en-US" sz="1400" b="1" i="1" dirty="0"/>
          </a:p>
          <a:p>
            <a:r>
              <a:rPr lang="en-US" sz="1400" b="1" i="1" dirty="0"/>
              <a:t>Analysis: </a:t>
            </a:r>
            <a:r>
              <a:rPr lang="en-US" sz="1100" i="1" dirty="0"/>
              <a:t>The Retention Rates (Onboard June – Nov.)  for primary accounts range from 16.8% to 26.3% . The rates tend to stabilize after 2-3 months. </a:t>
            </a:r>
          </a:p>
          <a:p>
            <a:endParaRPr lang="en-US" sz="1050" dirty="0"/>
          </a:p>
          <a:p>
            <a:r>
              <a:rPr lang="en-US" sz="1400" b="1" i="1" dirty="0"/>
              <a:t>Recommendations: </a:t>
            </a:r>
            <a:r>
              <a:rPr lang="en-US" sz="1100" dirty="0"/>
              <a:t>time the marketing efforts based on the time window. </a:t>
            </a:r>
            <a:endParaRPr lang="en-US" sz="1050" dirty="0"/>
          </a:p>
        </p:txBody>
      </p:sp>
    </p:spTree>
    <p:extLst>
      <p:ext uri="{BB962C8B-B14F-4D97-AF65-F5344CB8AC3E}">
        <p14:creationId xmlns:p14="http://schemas.microsoft.com/office/powerpoint/2010/main" val="22884124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1232E-4C11-4A2B-918C-41D570ADB82B}"/>
              </a:ext>
            </a:extLst>
          </p:cNvPr>
          <p:cNvSpPr>
            <a:spLocks noGrp="1"/>
          </p:cNvSpPr>
          <p:nvPr>
            <p:ph type="title"/>
          </p:nvPr>
        </p:nvSpPr>
        <p:spPr/>
        <p:txBody>
          <a:bodyPr>
            <a:noAutofit/>
          </a:bodyPr>
          <a:lstStyle/>
          <a:p>
            <a:pPr algn="ctr"/>
            <a:r>
              <a:rPr lang="en-US" sz="2800" dirty="0"/>
              <a:t>Business problems 3 :Marketing campaigns</a:t>
            </a:r>
            <a:br>
              <a:rPr lang="en-US" sz="2800" dirty="0"/>
            </a:br>
            <a:r>
              <a:rPr lang="zh-CN" altLang="en-US" sz="2800" dirty="0"/>
              <a:t>业务问题</a:t>
            </a:r>
            <a:r>
              <a:rPr lang="en-US" altLang="zh-CN" sz="2800" dirty="0"/>
              <a:t>3</a:t>
            </a:r>
            <a:r>
              <a:rPr lang="zh-CN" altLang="en-US" sz="2800" dirty="0"/>
              <a:t>：怎么提高促销有效率</a:t>
            </a:r>
            <a:endParaRPr lang="en-US" sz="2800" dirty="0"/>
          </a:p>
        </p:txBody>
      </p:sp>
      <p:sp>
        <p:nvSpPr>
          <p:cNvPr id="3" name="Content Placeholder 2">
            <a:extLst>
              <a:ext uri="{FF2B5EF4-FFF2-40B4-BE49-F238E27FC236}">
                <a16:creationId xmlns:a16="http://schemas.microsoft.com/office/drawing/2014/main" id="{417B04EC-40B8-4405-925F-13C8F686D05C}"/>
              </a:ext>
            </a:extLst>
          </p:cNvPr>
          <p:cNvSpPr>
            <a:spLocks noGrp="1"/>
          </p:cNvSpPr>
          <p:nvPr>
            <p:ph idx="1"/>
          </p:nvPr>
        </p:nvSpPr>
        <p:spPr>
          <a:xfrm>
            <a:off x="1030287" y="2376259"/>
            <a:ext cx="10131425" cy="2002794"/>
          </a:xfrm>
        </p:spPr>
        <p:txBody>
          <a:bodyPr>
            <a:normAutofit fontScale="77500" lnSpcReduction="20000"/>
          </a:bodyPr>
          <a:lstStyle/>
          <a:p>
            <a:r>
              <a:rPr lang="en-US" dirty="0"/>
              <a:t>Marketing campaigns promote products through different types of media, such as television, radio, print, and online platforms.</a:t>
            </a:r>
          </a:p>
          <a:p>
            <a:r>
              <a:rPr lang="zh-CN" altLang="en-US" dirty="0"/>
              <a:t>促销活动通过不同的平台，比如电视，广播，网络，手机等平台</a:t>
            </a:r>
            <a:endParaRPr lang="en-US" dirty="0"/>
          </a:p>
          <a:p>
            <a:r>
              <a:rPr lang="en-US" dirty="0"/>
              <a:t>How to improve Marketing campaigns efficiency?  Less investment more customers ? </a:t>
            </a:r>
          </a:p>
          <a:p>
            <a:r>
              <a:rPr lang="zh-CN" altLang="en-US" dirty="0"/>
              <a:t>怎么提高促销活动的效率，少花钱多办事？</a:t>
            </a:r>
            <a:endParaRPr lang="en-US" dirty="0"/>
          </a:p>
        </p:txBody>
      </p:sp>
    </p:spTree>
    <p:extLst>
      <p:ext uri="{BB962C8B-B14F-4D97-AF65-F5344CB8AC3E}">
        <p14:creationId xmlns:p14="http://schemas.microsoft.com/office/powerpoint/2010/main" val="833797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53350" y="851906"/>
            <a:ext cx="8689976" cy="602156"/>
          </a:xfrm>
        </p:spPr>
        <p:txBody>
          <a:bodyPr>
            <a:normAutofit fontScale="90000"/>
          </a:bodyPr>
          <a:lstStyle/>
          <a:p>
            <a:pPr algn="ctr"/>
            <a:r>
              <a:rPr lang="en-US" dirty="0"/>
              <a:t>RFM Analysis</a:t>
            </a:r>
          </a:p>
        </p:txBody>
      </p:sp>
      <p:sp>
        <p:nvSpPr>
          <p:cNvPr id="8" name="TextBox 7">
            <a:extLst>
              <a:ext uri="{FF2B5EF4-FFF2-40B4-BE49-F238E27FC236}">
                <a16:creationId xmlns:a16="http://schemas.microsoft.com/office/drawing/2014/main" id="{330D27D0-83E9-4042-88C1-DD57EA963677}"/>
              </a:ext>
            </a:extLst>
          </p:cNvPr>
          <p:cNvSpPr txBox="1"/>
          <p:nvPr/>
        </p:nvSpPr>
        <p:spPr>
          <a:xfrm>
            <a:off x="3322466" y="2726313"/>
            <a:ext cx="6558379" cy="1938992"/>
          </a:xfrm>
          <a:prstGeom prst="rect">
            <a:avLst/>
          </a:prstGeom>
          <a:noFill/>
        </p:spPr>
        <p:txBody>
          <a:bodyPr wrap="square">
            <a:spAutoFit/>
          </a:bodyPr>
          <a:lstStyle/>
          <a:p>
            <a:pPr marL="285750" indent="-285750">
              <a:buFont typeface="Arial" panose="020B0604020202020204" pitchFamily="34" charset="0"/>
              <a:buChar char="•"/>
            </a:pPr>
            <a:r>
              <a:rPr lang="en-US" sz="2000" dirty="0"/>
              <a:t>RFM analysis is a powerful tool in marketing that helps marketers make the best of their advertising budget.</a:t>
            </a:r>
          </a:p>
          <a:p>
            <a:pPr marL="285750" indent="-285750">
              <a:buFont typeface="Arial" panose="020B0604020202020204" pitchFamily="34" charset="0"/>
              <a:buChar char="•"/>
            </a:pPr>
            <a:r>
              <a:rPr lang="en-US" sz="2000" dirty="0"/>
              <a:t>RFM </a:t>
            </a:r>
            <a:r>
              <a:rPr lang="zh-CN" altLang="en-US" sz="2000" dirty="0"/>
              <a:t>分析是一个分析有力的工具来帮助营销来优化广告预算</a:t>
            </a:r>
            <a:endParaRPr lang="en-US" sz="2000" dirty="0"/>
          </a:p>
          <a:p>
            <a:pPr marL="285750" indent="-285750">
              <a:buFont typeface="Arial" panose="020B0604020202020204" pitchFamily="34" charset="0"/>
              <a:buChar char="•"/>
            </a:pPr>
            <a:r>
              <a:rPr lang="en-US" sz="2000" dirty="0"/>
              <a:t>Recency, Frequency, Monetary Value (RFM)</a:t>
            </a:r>
          </a:p>
          <a:p>
            <a:pPr marL="285750" indent="-285750">
              <a:buFont typeface="Arial" panose="020B0604020202020204" pitchFamily="34" charset="0"/>
              <a:buChar char="•"/>
            </a:pPr>
            <a:r>
              <a:rPr lang="en-US" sz="2000" dirty="0"/>
              <a:t>RFM </a:t>
            </a:r>
            <a:r>
              <a:rPr lang="zh-CN" altLang="en-US" sz="2000" dirty="0"/>
              <a:t>是指新近度，频率，消费价值</a:t>
            </a:r>
            <a:endParaRPr lang="en-US" sz="2000" dirty="0"/>
          </a:p>
        </p:txBody>
      </p:sp>
    </p:spTree>
    <p:extLst>
      <p:ext uri="{BB962C8B-B14F-4D97-AF65-F5344CB8AC3E}">
        <p14:creationId xmlns:p14="http://schemas.microsoft.com/office/powerpoint/2010/main" val="40265282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17839" y="416900"/>
            <a:ext cx="8689976" cy="602156"/>
          </a:xfrm>
        </p:spPr>
        <p:txBody>
          <a:bodyPr>
            <a:noAutofit/>
          </a:bodyPr>
          <a:lstStyle/>
          <a:p>
            <a:pPr algn="ctr"/>
            <a:r>
              <a:rPr lang="en-US" sz="3600" dirty="0"/>
              <a:t>RFM </a:t>
            </a:r>
          </a:p>
        </p:txBody>
      </p:sp>
      <p:pic>
        <p:nvPicPr>
          <p:cNvPr id="4" name="Picture 3"/>
          <p:cNvPicPr>
            <a:picLocks noChangeAspect="1"/>
          </p:cNvPicPr>
          <p:nvPr/>
        </p:nvPicPr>
        <p:blipFill>
          <a:blip r:embed="rId2"/>
          <a:stretch>
            <a:fillRect/>
          </a:stretch>
        </p:blipFill>
        <p:spPr>
          <a:xfrm>
            <a:off x="3443416" y="1019056"/>
            <a:ext cx="5791087" cy="2352812"/>
          </a:xfrm>
          <a:prstGeom prst="rect">
            <a:avLst/>
          </a:prstGeom>
        </p:spPr>
      </p:pic>
      <p:pic>
        <p:nvPicPr>
          <p:cNvPr id="5" name="Picture 4"/>
          <p:cNvPicPr>
            <a:picLocks noChangeAspect="1"/>
          </p:cNvPicPr>
          <p:nvPr/>
        </p:nvPicPr>
        <p:blipFill>
          <a:blip r:embed="rId3"/>
          <a:stretch>
            <a:fillRect/>
          </a:stretch>
        </p:blipFill>
        <p:spPr>
          <a:xfrm>
            <a:off x="4330618" y="3696623"/>
            <a:ext cx="4239217" cy="1524213"/>
          </a:xfrm>
          <a:prstGeom prst="rect">
            <a:avLst/>
          </a:prstGeom>
        </p:spPr>
      </p:pic>
      <p:sp>
        <p:nvSpPr>
          <p:cNvPr id="7" name="TextBox 6"/>
          <p:cNvSpPr txBox="1"/>
          <p:nvPr/>
        </p:nvSpPr>
        <p:spPr>
          <a:xfrm>
            <a:off x="3443303" y="5338118"/>
            <a:ext cx="5791200" cy="1415772"/>
          </a:xfrm>
          <a:prstGeom prst="rect">
            <a:avLst/>
          </a:prstGeom>
          <a:noFill/>
        </p:spPr>
        <p:txBody>
          <a:bodyPr wrap="square" rtlCol="0">
            <a:spAutoFit/>
          </a:bodyPr>
          <a:lstStyle/>
          <a:p>
            <a:endParaRPr lang="en-US" sz="1400" b="1" i="1" dirty="0"/>
          </a:p>
          <a:p>
            <a:r>
              <a:rPr lang="en-US" sz="1400" b="1" i="1" dirty="0"/>
              <a:t>Analysis: </a:t>
            </a:r>
            <a:r>
              <a:rPr lang="en-US" sz="1100" dirty="0"/>
              <a:t>From the RFM of  heatmap (upper figure)we can see there are some segments with high R and high F with low M. Also in high R and low F and high M. Lower figure shows the segments based on the RFM.  </a:t>
            </a:r>
          </a:p>
          <a:p>
            <a:endParaRPr lang="en-US" sz="1100" b="1" i="1" dirty="0"/>
          </a:p>
          <a:p>
            <a:r>
              <a:rPr lang="en-US" sz="1400" b="1" i="1" dirty="0"/>
              <a:t>Recommendations: </a:t>
            </a:r>
            <a:r>
              <a:rPr lang="en-US" sz="1100" dirty="0"/>
              <a:t>direct the marketing efforts based on the segments. For examples aggressive incentives to Inactive customers. </a:t>
            </a:r>
            <a:endParaRPr lang="en-US" sz="1050" dirty="0"/>
          </a:p>
        </p:txBody>
      </p:sp>
    </p:spTree>
    <p:extLst>
      <p:ext uri="{BB962C8B-B14F-4D97-AF65-F5344CB8AC3E}">
        <p14:creationId xmlns:p14="http://schemas.microsoft.com/office/powerpoint/2010/main" val="292052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4616" y="902073"/>
            <a:ext cx="10538669" cy="1178379"/>
          </a:xfrm>
        </p:spPr>
        <p:txBody>
          <a:bodyPr>
            <a:normAutofit fontScale="90000"/>
          </a:bodyPr>
          <a:lstStyle/>
          <a:p>
            <a:pPr algn="ctr"/>
            <a:r>
              <a:rPr lang="en-US" dirty="0"/>
              <a:t>Business Data analysis</a:t>
            </a:r>
            <a:r>
              <a:rPr lang="en-US" altLang="zh-CN" dirty="0"/>
              <a:t>/</a:t>
            </a:r>
            <a:r>
              <a:rPr lang="zh-CN" altLang="en-US" dirty="0"/>
              <a:t>商业数据分析</a:t>
            </a:r>
            <a:br>
              <a:rPr lang="en-US" dirty="0"/>
            </a:br>
            <a:br>
              <a:rPr lang="en-US" dirty="0"/>
            </a:br>
            <a:endParaRPr lang="en-US" sz="3200" dirty="0">
              <a:latin typeface="+mn-lt"/>
            </a:endParaRPr>
          </a:p>
        </p:txBody>
      </p:sp>
      <p:sp>
        <p:nvSpPr>
          <p:cNvPr id="3" name="Content Placeholder 2"/>
          <p:cNvSpPr>
            <a:spLocks noGrp="1"/>
          </p:cNvSpPr>
          <p:nvPr>
            <p:ph idx="1"/>
          </p:nvPr>
        </p:nvSpPr>
        <p:spPr>
          <a:xfrm>
            <a:off x="1241251" y="2340016"/>
            <a:ext cx="10131425" cy="3381019"/>
          </a:xfrm>
        </p:spPr>
        <p:txBody>
          <a:bodyPr>
            <a:normAutofit/>
          </a:bodyPr>
          <a:lstStyle/>
          <a:p>
            <a:r>
              <a:rPr lang="en-US" altLang="zh-CN" sz="2000" dirty="0"/>
              <a:t>Type of Marketing Campaigns/</a:t>
            </a:r>
            <a:r>
              <a:rPr lang="zh-CN" altLang="en-US" sz="2000" dirty="0"/>
              <a:t>市场营销活动的主要种类</a:t>
            </a:r>
            <a:endParaRPr lang="en-US" altLang="zh-CN" sz="2000" dirty="0"/>
          </a:p>
          <a:p>
            <a:pPr lvl="1"/>
            <a:r>
              <a:rPr lang="en-US" altLang="zh-CN" sz="1800" dirty="0"/>
              <a:t>Product Marketing Campaign/</a:t>
            </a:r>
            <a:r>
              <a:rPr lang="zh-CN" altLang="en-US" sz="1800" dirty="0"/>
              <a:t>产品营销活动</a:t>
            </a:r>
            <a:endParaRPr lang="en-US" altLang="zh-CN" sz="1800" dirty="0"/>
          </a:p>
          <a:p>
            <a:pPr lvl="1"/>
            <a:r>
              <a:rPr lang="en-US" altLang="zh-CN" sz="1800" dirty="0"/>
              <a:t>Acquisition Marketing Campaign/</a:t>
            </a:r>
            <a:r>
              <a:rPr lang="zh-CN" altLang="en-US" sz="1800" dirty="0"/>
              <a:t>客户获得</a:t>
            </a:r>
            <a:endParaRPr lang="en-US" altLang="zh-CN" sz="1800" dirty="0"/>
          </a:p>
          <a:p>
            <a:pPr lvl="1"/>
            <a:r>
              <a:rPr lang="en-US" altLang="zh-CN" sz="1800" dirty="0">
                <a:solidFill>
                  <a:srgbClr val="FFC000"/>
                </a:solidFill>
              </a:rPr>
              <a:t>Customer retention Campaign/</a:t>
            </a:r>
            <a:r>
              <a:rPr lang="zh-CN" altLang="en-US" sz="1800" dirty="0">
                <a:solidFill>
                  <a:srgbClr val="FFC000"/>
                </a:solidFill>
              </a:rPr>
              <a:t>客户挽留</a:t>
            </a:r>
            <a:endParaRPr lang="en-US" altLang="zh-CN" sz="1800" dirty="0">
              <a:solidFill>
                <a:srgbClr val="FFC000"/>
              </a:solidFill>
            </a:endParaRPr>
          </a:p>
          <a:p>
            <a:r>
              <a:rPr lang="en-US" altLang="zh-CN" sz="2000" dirty="0">
                <a:solidFill>
                  <a:srgbClr val="FFC000"/>
                </a:solidFill>
              </a:rPr>
              <a:t>Budget/</a:t>
            </a:r>
            <a:r>
              <a:rPr lang="zh-CN" altLang="en-US" sz="2000" dirty="0">
                <a:solidFill>
                  <a:srgbClr val="FFC000"/>
                </a:solidFill>
              </a:rPr>
              <a:t>预算</a:t>
            </a:r>
            <a:r>
              <a:rPr lang="en-US" altLang="zh-CN" sz="2000" dirty="0">
                <a:solidFill>
                  <a:srgbClr val="FFC000"/>
                </a:solidFill>
              </a:rPr>
              <a:t>: </a:t>
            </a:r>
            <a:r>
              <a:rPr lang="en-US" altLang="zh-CN" sz="2000" dirty="0"/>
              <a:t>Not all marketing campaigns require an incremental budget, but many still do. Factor in the agency, advertising, and freelance costs, if appropriate, and factor these numbers into any </a:t>
            </a:r>
            <a:r>
              <a:rPr lang="en-US" altLang="zh-CN" sz="2000" dirty="0">
                <a:solidFill>
                  <a:srgbClr val="FFC000"/>
                </a:solidFill>
              </a:rPr>
              <a:t>ROI analysis/</a:t>
            </a:r>
            <a:r>
              <a:rPr lang="zh-CN" altLang="en-US" sz="2000" dirty="0">
                <a:solidFill>
                  <a:srgbClr val="FFC000"/>
                </a:solidFill>
              </a:rPr>
              <a:t>投资回报分析</a:t>
            </a:r>
            <a:r>
              <a:rPr lang="en-US" altLang="zh-CN" sz="2000" dirty="0">
                <a:solidFill>
                  <a:srgbClr val="FFC000"/>
                </a:solidFill>
              </a:rPr>
              <a:t> </a:t>
            </a:r>
            <a:r>
              <a:rPr lang="en-US" altLang="zh-CN" sz="2000" dirty="0"/>
              <a:t>for your campaign.</a:t>
            </a:r>
          </a:p>
          <a:p>
            <a:pPr marL="0" indent="0" algn="ctr">
              <a:buNone/>
            </a:pPr>
            <a:endParaRPr lang="en-US" sz="2000" dirty="0"/>
          </a:p>
        </p:txBody>
      </p:sp>
      <p:sp>
        <p:nvSpPr>
          <p:cNvPr id="4" name="Title 1"/>
          <p:cNvSpPr txBox="1">
            <a:spLocks/>
          </p:cNvSpPr>
          <p:nvPr/>
        </p:nvSpPr>
        <p:spPr>
          <a:xfrm>
            <a:off x="674616" y="1493239"/>
            <a:ext cx="10131425" cy="587213"/>
          </a:xfrm>
          <a:prstGeom prst="rect">
            <a:avLst/>
          </a:prstGeom>
          <a:effectLst/>
        </p:spPr>
        <p:txBody>
          <a:bodyPr vert="horz" lIns="91440" tIns="45720" rIns="91440" bIns="45720" rtlCol="0" anchor="ctr">
            <a:normAutofit fontScale="3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r>
              <a:rPr lang="en-US" sz="2400" dirty="0"/>
            </a:br>
            <a:r>
              <a:rPr lang="en-US" sz="8000" dirty="0">
                <a:latin typeface="+mn-lt"/>
              </a:rPr>
              <a:t>MARKETING/</a:t>
            </a:r>
            <a:r>
              <a:rPr lang="zh-CN" altLang="en-US" sz="8000" dirty="0">
                <a:latin typeface="+mn-lt"/>
              </a:rPr>
              <a:t>市场营销部门项目</a:t>
            </a:r>
            <a:endParaRPr lang="en-US" sz="1600" dirty="0">
              <a:latin typeface="+mn-lt"/>
            </a:endParaRPr>
          </a:p>
        </p:txBody>
      </p:sp>
    </p:spTree>
    <p:extLst>
      <p:ext uri="{BB962C8B-B14F-4D97-AF65-F5344CB8AC3E}">
        <p14:creationId xmlns:p14="http://schemas.microsoft.com/office/powerpoint/2010/main" val="22405649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4616" y="902073"/>
            <a:ext cx="10538669" cy="1178379"/>
          </a:xfrm>
        </p:spPr>
        <p:txBody>
          <a:bodyPr>
            <a:normAutofit fontScale="90000"/>
          </a:bodyPr>
          <a:lstStyle/>
          <a:p>
            <a:pPr algn="ctr"/>
            <a:r>
              <a:rPr lang="en-US" dirty="0"/>
              <a:t>Business Data analysis </a:t>
            </a:r>
            <a:r>
              <a:rPr lang="en-US" altLang="zh-CN" dirty="0"/>
              <a:t>/</a:t>
            </a:r>
            <a:r>
              <a:rPr lang="zh-CN" altLang="en-US" dirty="0"/>
              <a:t>商业数据分析</a:t>
            </a:r>
            <a:br>
              <a:rPr lang="en-US" dirty="0"/>
            </a:br>
            <a:br>
              <a:rPr lang="en-US" dirty="0"/>
            </a:br>
            <a:endParaRPr lang="en-US" sz="3200" dirty="0">
              <a:latin typeface="+mn-lt"/>
            </a:endParaRPr>
          </a:p>
        </p:txBody>
      </p:sp>
      <p:sp>
        <p:nvSpPr>
          <p:cNvPr id="4" name="Title 1"/>
          <p:cNvSpPr txBox="1">
            <a:spLocks/>
          </p:cNvSpPr>
          <p:nvPr/>
        </p:nvSpPr>
        <p:spPr>
          <a:xfrm>
            <a:off x="674616" y="1493239"/>
            <a:ext cx="10131425" cy="587213"/>
          </a:xfrm>
          <a:prstGeom prst="rect">
            <a:avLst/>
          </a:prstGeom>
          <a:effectLst/>
        </p:spPr>
        <p:txBody>
          <a:bodyPr vert="horz" lIns="91440" tIns="45720" rIns="91440" bIns="45720" rtlCol="0" anchor="ctr">
            <a:normAutofit fontScale="3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r>
              <a:rPr lang="en-US" sz="2400" dirty="0"/>
            </a:br>
            <a:r>
              <a:rPr lang="en-US" sz="8000" dirty="0">
                <a:latin typeface="+mn-lt"/>
              </a:rPr>
              <a:t>MARKETING/</a:t>
            </a:r>
            <a:r>
              <a:rPr lang="zh-CN" altLang="en-US" sz="8000" dirty="0">
                <a:latin typeface="+mn-lt"/>
              </a:rPr>
              <a:t>市场营销部门项目</a:t>
            </a:r>
            <a:endParaRPr lang="en-US" sz="1600" dirty="0">
              <a:latin typeface="+mn-lt"/>
            </a:endParaRPr>
          </a:p>
        </p:txBody>
      </p:sp>
      <p:pic>
        <p:nvPicPr>
          <p:cNvPr id="8" name="Content Placeholder 7">
            <a:extLst>
              <a:ext uri="{FF2B5EF4-FFF2-40B4-BE49-F238E27FC236}">
                <a16:creationId xmlns:a16="http://schemas.microsoft.com/office/drawing/2014/main" id="{F50E31C6-AF9C-4D19-87CB-4EDE027378B7}"/>
              </a:ext>
            </a:extLst>
          </p:cNvPr>
          <p:cNvPicPr>
            <a:picLocks noGrp="1" noChangeAspect="1"/>
          </p:cNvPicPr>
          <p:nvPr>
            <p:ph idx="1"/>
          </p:nvPr>
        </p:nvPicPr>
        <p:blipFill>
          <a:blip r:embed="rId2"/>
          <a:stretch>
            <a:fillRect/>
          </a:stretch>
        </p:blipFill>
        <p:spPr>
          <a:xfrm>
            <a:off x="2834037" y="2832027"/>
            <a:ext cx="6219825" cy="1781175"/>
          </a:xfrm>
        </p:spPr>
      </p:pic>
      <p:sp>
        <p:nvSpPr>
          <p:cNvPr id="5" name="Title 1">
            <a:extLst>
              <a:ext uri="{FF2B5EF4-FFF2-40B4-BE49-F238E27FC236}">
                <a16:creationId xmlns:a16="http://schemas.microsoft.com/office/drawing/2014/main" id="{081D4F9C-8951-4999-9452-7C6C52B11E48}"/>
              </a:ext>
            </a:extLst>
          </p:cNvPr>
          <p:cNvSpPr txBox="1">
            <a:spLocks/>
          </p:cNvSpPr>
          <p:nvPr/>
        </p:nvSpPr>
        <p:spPr>
          <a:xfrm>
            <a:off x="810238" y="5071154"/>
            <a:ext cx="10131425" cy="587213"/>
          </a:xfrm>
          <a:prstGeom prst="rect">
            <a:avLst/>
          </a:prstGeom>
          <a:effectLst/>
        </p:spPr>
        <p:txBody>
          <a:bodyPr vert="horz" lIns="91440" tIns="45720" rIns="91440" bIns="45720" rtlCol="0" anchor="ctr">
            <a:normAutofit fontScale="3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r>
              <a:rPr lang="en-US" sz="2400" dirty="0"/>
            </a:br>
            <a:r>
              <a:rPr lang="zh-CN" altLang="en-US" sz="8000" dirty="0">
                <a:latin typeface="+mn-lt"/>
              </a:rPr>
              <a:t>怎么算促销活动的回报？</a:t>
            </a:r>
            <a:endParaRPr lang="en-US" sz="1600" dirty="0">
              <a:latin typeface="+mn-lt"/>
            </a:endParaRPr>
          </a:p>
        </p:txBody>
      </p:sp>
    </p:spTree>
    <p:extLst>
      <p:ext uri="{BB962C8B-B14F-4D97-AF65-F5344CB8AC3E}">
        <p14:creationId xmlns:p14="http://schemas.microsoft.com/office/powerpoint/2010/main" val="31523855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6665" y="754027"/>
            <a:ext cx="10538669" cy="1178379"/>
          </a:xfrm>
        </p:spPr>
        <p:txBody>
          <a:bodyPr>
            <a:normAutofit fontScale="90000"/>
          </a:bodyPr>
          <a:lstStyle/>
          <a:p>
            <a:pPr algn="ctr"/>
            <a:r>
              <a:rPr lang="en-US" dirty="0"/>
              <a:t>Business Data analysis </a:t>
            </a:r>
            <a:r>
              <a:rPr lang="en-US" altLang="zh-CN" dirty="0"/>
              <a:t>/</a:t>
            </a:r>
            <a:r>
              <a:rPr lang="zh-CN" altLang="en-US" dirty="0"/>
              <a:t>商业数据分析</a:t>
            </a:r>
            <a:br>
              <a:rPr lang="en-US" dirty="0"/>
            </a:br>
            <a:br>
              <a:rPr lang="en-US" dirty="0"/>
            </a:br>
            <a:endParaRPr lang="en-US" sz="3200" dirty="0">
              <a:latin typeface="+mn-lt"/>
            </a:endParaRPr>
          </a:p>
        </p:txBody>
      </p:sp>
      <p:sp>
        <p:nvSpPr>
          <p:cNvPr id="4" name="Title 1"/>
          <p:cNvSpPr txBox="1">
            <a:spLocks/>
          </p:cNvSpPr>
          <p:nvPr/>
        </p:nvSpPr>
        <p:spPr>
          <a:xfrm>
            <a:off x="1030286" y="1754496"/>
            <a:ext cx="10131425" cy="587213"/>
          </a:xfrm>
          <a:prstGeom prst="rect">
            <a:avLst/>
          </a:prstGeom>
          <a:effectLst/>
        </p:spPr>
        <p:txBody>
          <a:bodyPr vert="horz" lIns="91440" tIns="45720" rIns="91440" bIns="45720" rtlCol="0" anchor="ctr">
            <a:normAutofit fontScale="3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r>
              <a:rPr lang="en-US" sz="2400" dirty="0"/>
            </a:br>
            <a:r>
              <a:rPr lang="en-US" sz="8000" dirty="0">
                <a:latin typeface="+mn-lt"/>
              </a:rPr>
              <a:t>ROI F</a:t>
            </a:r>
            <a:r>
              <a:rPr lang="en-US" altLang="zh-CN" sz="8000" dirty="0">
                <a:latin typeface="+mn-lt"/>
              </a:rPr>
              <a:t>inancial analysis</a:t>
            </a:r>
            <a:endParaRPr lang="en-US" sz="1600" dirty="0">
              <a:latin typeface="+mn-lt"/>
            </a:endParaRPr>
          </a:p>
        </p:txBody>
      </p:sp>
      <p:pic>
        <p:nvPicPr>
          <p:cNvPr id="7" name="Picture 6">
            <a:extLst>
              <a:ext uri="{FF2B5EF4-FFF2-40B4-BE49-F238E27FC236}">
                <a16:creationId xmlns:a16="http://schemas.microsoft.com/office/drawing/2014/main" id="{BF3BD4F0-658E-48AF-9962-A0F8784F680D}"/>
              </a:ext>
            </a:extLst>
          </p:cNvPr>
          <p:cNvPicPr>
            <a:picLocks noChangeAspect="1"/>
          </p:cNvPicPr>
          <p:nvPr/>
        </p:nvPicPr>
        <p:blipFill>
          <a:blip r:embed="rId2"/>
          <a:stretch>
            <a:fillRect/>
          </a:stretch>
        </p:blipFill>
        <p:spPr>
          <a:xfrm>
            <a:off x="1320593" y="2703850"/>
            <a:ext cx="9953652" cy="3441752"/>
          </a:xfrm>
          <a:prstGeom prst="rect">
            <a:avLst/>
          </a:prstGeom>
        </p:spPr>
      </p:pic>
      <p:sp>
        <p:nvSpPr>
          <p:cNvPr id="9" name="Rectangle 8">
            <a:extLst>
              <a:ext uri="{FF2B5EF4-FFF2-40B4-BE49-F238E27FC236}">
                <a16:creationId xmlns:a16="http://schemas.microsoft.com/office/drawing/2014/main" id="{C7AFD88D-AEBA-4761-9AAC-2E238302809E}"/>
              </a:ext>
            </a:extLst>
          </p:cNvPr>
          <p:cNvSpPr/>
          <p:nvPr/>
        </p:nvSpPr>
        <p:spPr>
          <a:xfrm>
            <a:off x="3222171" y="3683726"/>
            <a:ext cx="391886" cy="243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A2C0A89-43A4-480F-8C4F-45A3A91C21F0}"/>
              </a:ext>
            </a:extLst>
          </p:cNvPr>
          <p:cNvSpPr/>
          <p:nvPr/>
        </p:nvSpPr>
        <p:spPr>
          <a:xfrm>
            <a:off x="3222171" y="4045867"/>
            <a:ext cx="391886" cy="243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0729ACD-583B-45B1-ABB6-3C74ED300584}"/>
              </a:ext>
            </a:extLst>
          </p:cNvPr>
          <p:cNvSpPr txBox="1"/>
          <p:nvPr/>
        </p:nvSpPr>
        <p:spPr>
          <a:xfrm>
            <a:off x="3074126" y="2159726"/>
            <a:ext cx="836023" cy="369332"/>
          </a:xfrm>
          <a:prstGeom prst="rect">
            <a:avLst/>
          </a:prstGeom>
          <a:noFill/>
        </p:spPr>
        <p:txBody>
          <a:bodyPr wrap="square" rtlCol="0">
            <a:spAutoFit/>
          </a:bodyPr>
          <a:lstStyle/>
          <a:p>
            <a:r>
              <a:rPr lang="zh-CN" altLang="en-US" dirty="0">
                <a:solidFill>
                  <a:srgbClr val="FFC000"/>
                </a:solidFill>
              </a:rPr>
              <a:t>随机</a:t>
            </a:r>
            <a:endParaRPr lang="en-US" dirty="0">
              <a:solidFill>
                <a:srgbClr val="FFC000"/>
              </a:solidFill>
            </a:endParaRPr>
          </a:p>
        </p:txBody>
      </p:sp>
      <p:cxnSp>
        <p:nvCxnSpPr>
          <p:cNvPr id="13" name="Straight Arrow Connector 12">
            <a:extLst>
              <a:ext uri="{FF2B5EF4-FFF2-40B4-BE49-F238E27FC236}">
                <a16:creationId xmlns:a16="http://schemas.microsoft.com/office/drawing/2014/main" id="{EE59D63C-E3FA-4997-861E-9FAE050FFDDA}"/>
              </a:ext>
            </a:extLst>
          </p:cNvPr>
          <p:cNvCxnSpPr>
            <a:cxnSpLocks/>
            <a:stCxn id="11" idx="2"/>
            <a:endCxn id="9" idx="0"/>
          </p:cNvCxnSpPr>
          <p:nvPr/>
        </p:nvCxnSpPr>
        <p:spPr>
          <a:xfrm flipH="1">
            <a:off x="3418114" y="2529058"/>
            <a:ext cx="74024" cy="1154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6148416-D8DD-4344-A0AB-0D0805C86EBF}"/>
              </a:ext>
            </a:extLst>
          </p:cNvPr>
          <p:cNvSpPr txBox="1"/>
          <p:nvPr/>
        </p:nvSpPr>
        <p:spPr>
          <a:xfrm>
            <a:off x="2680063" y="5194663"/>
            <a:ext cx="986246" cy="369332"/>
          </a:xfrm>
          <a:prstGeom prst="rect">
            <a:avLst/>
          </a:prstGeom>
          <a:noFill/>
        </p:spPr>
        <p:txBody>
          <a:bodyPr wrap="square" rtlCol="0">
            <a:spAutoFit/>
          </a:bodyPr>
          <a:lstStyle/>
          <a:p>
            <a:r>
              <a:rPr lang="zh-CN" altLang="en-US" dirty="0">
                <a:solidFill>
                  <a:srgbClr val="FFC000"/>
                </a:solidFill>
              </a:rPr>
              <a:t>非随机</a:t>
            </a:r>
            <a:endParaRPr lang="en-US" dirty="0">
              <a:solidFill>
                <a:srgbClr val="FFC000"/>
              </a:solidFill>
            </a:endParaRPr>
          </a:p>
        </p:txBody>
      </p:sp>
      <p:cxnSp>
        <p:nvCxnSpPr>
          <p:cNvPr id="17" name="Straight Arrow Connector 16">
            <a:extLst>
              <a:ext uri="{FF2B5EF4-FFF2-40B4-BE49-F238E27FC236}">
                <a16:creationId xmlns:a16="http://schemas.microsoft.com/office/drawing/2014/main" id="{C743A44E-581C-46A0-B6D9-2C07EA3CA365}"/>
              </a:ext>
            </a:extLst>
          </p:cNvPr>
          <p:cNvCxnSpPr>
            <a:cxnSpLocks/>
            <a:stCxn id="15" idx="0"/>
            <a:endCxn id="10" idx="2"/>
          </p:cNvCxnSpPr>
          <p:nvPr/>
        </p:nvCxnSpPr>
        <p:spPr>
          <a:xfrm flipV="1">
            <a:off x="3173186" y="4289707"/>
            <a:ext cx="244928" cy="904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98056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9346" y="830372"/>
            <a:ext cx="4413308" cy="507260"/>
          </a:xfrm>
        </p:spPr>
        <p:txBody>
          <a:bodyPr>
            <a:normAutofit/>
          </a:bodyPr>
          <a:lstStyle/>
          <a:p>
            <a:pPr algn="ctr"/>
            <a:r>
              <a:rPr lang="en-US" sz="2000" b="1" dirty="0"/>
              <a:t>Credit Risk &amp; Credit Losses</a:t>
            </a:r>
          </a:p>
        </p:txBody>
      </p:sp>
      <p:sp>
        <p:nvSpPr>
          <p:cNvPr id="7" name="Title 1">
            <a:extLst>
              <a:ext uri="{FF2B5EF4-FFF2-40B4-BE49-F238E27FC236}">
                <a16:creationId xmlns:a16="http://schemas.microsoft.com/office/drawing/2014/main" id="{B4B32FEF-4DD4-46FC-9F22-80FD87EE31A4}"/>
              </a:ext>
            </a:extLst>
          </p:cNvPr>
          <p:cNvSpPr txBox="1">
            <a:spLocks/>
          </p:cNvSpPr>
          <p:nvPr/>
        </p:nvSpPr>
        <p:spPr>
          <a:xfrm>
            <a:off x="749261" y="241182"/>
            <a:ext cx="10538669" cy="1178379"/>
          </a:xfrm>
          <a:prstGeom prst="rect">
            <a:avLst/>
          </a:prstGeom>
          <a:effectLst/>
        </p:spPr>
        <p:txBody>
          <a:bodyPr vert="horz" lIns="91440" tIns="45720" rIns="91440" bIns="45720" rtlCol="0" anchor="ctr">
            <a:normAutofit fontScale="8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Business Data analysis </a:t>
            </a:r>
            <a:r>
              <a:rPr lang="en-US" altLang="zh-CN" dirty="0"/>
              <a:t>/</a:t>
            </a:r>
            <a:r>
              <a:rPr lang="zh-CN" altLang="en-US" dirty="0"/>
              <a:t>商业数据分析</a:t>
            </a:r>
            <a:br>
              <a:rPr lang="en-US" dirty="0"/>
            </a:br>
            <a:br>
              <a:rPr lang="en-US" dirty="0"/>
            </a:br>
            <a:endParaRPr lang="en-US" sz="3200" dirty="0">
              <a:latin typeface="+mn-lt"/>
            </a:endParaRPr>
          </a:p>
        </p:txBody>
      </p:sp>
      <p:pic>
        <p:nvPicPr>
          <p:cNvPr id="10" name="Picture 9">
            <a:extLst>
              <a:ext uri="{FF2B5EF4-FFF2-40B4-BE49-F238E27FC236}">
                <a16:creationId xmlns:a16="http://schemas.microsoft.com/office/drawing/2014/main" id="{AADDA216-2E06-438F-80F4-C6B7941A3506}"/>
              </a:ext>
            </a:extLst>
          </p:cNvPr>
          <p:cNvPicPr>
            <a:picLocks noChangeAspect="1"/>
          </p:cNvPicPr>
          <p:nvPr/>
        </p:nvPicPr>
        <p:blipFill>
          <a:blip r:embed="rId2"/>
          <a:stretch>
            <a:fillRect/>
          </a:stretch>
        </p:blipFill>
        <p:spPr>
          <a:xfrm>
            <a:off x="3171047" y="1764554"/>
            <a:ext cx="6838950" cy="4467225"/>
          </a:xfrm>
          <a:prstGeom prst="rect">
            <a:avLst/>
          </a:prstGeom>
        </p:spPr>
      </p:pic>
    </p:spTree>
    <p:extLst>
      <p:ext uri="{BB962C8B-B14F-4D97-AF65-F5344CB8AC3E}">
        <p14:creationId xmlns:p14="http://schemas.microsoft.com/office/powerpoint/2010/main" val="25227685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9346" y="830372"/>
            <a:ext cx="4413308" cy="507260"/>
          </a:xfrm>
        </p:spPr>
        <p:txBody>
          <a:bodyPr>
            <a:normAutofit/>
          </a:bodyPr>
          <a:lstStyle/>
          <a:p>
            <a:pPr algn="ctr"/>
            <a:r>
              <a:rPr lang="en-US" sz="2000" b="1" dirty="0"/>
              <a:t>Credit Risk &amp; Credit Losses</a:t>
            </a:r>
          </a:p>
        </p:txBody>
      </p:sp>
      <p:pic>
        <p:nvPicPr>
          <p:cNvPr id="4" name="Picture 3"/>
          <p:cNvPicPr>
            <a:picLocks noChangeAspect="1"/>
          </p:cNvPicPr>
          <p:nvPr/>
        </p:nvPicPr>
        <p:blipFill>
          <a:blip r:embed="rId2"/>
          <a:stretch>
            <a:fillRect/>
          </a:stretch>
        </p:blipFill>
        <p:spPr>
          <a:xfrm>
            <a:off x="3061299" y="1505053"/>
            <a:ext cx="6792273" cy="1872285"/>
          </a:xfrm>
          <a:prstGeom prst="rect">
            <a:avLst/>
          </a:prstGeom>
        </p:spPr>
      </p:pic>
      <p:pic>
        <p:nvPicPr>
          <p:cNvPr id="6" name="Picture 5"/>
          <p:cNvPicPr>
            <a:picLocks noChangeAspect="1"/>
          </p:cNvPicPr>
          <p:nvPr/>
        </p:nvPicPr>
        <p:blipFill>
          <a:blip r:embed="rId3"/>
          <a:stretch>
            <a:fillRect/>
          </a:stretch>
        </p:blipFill>
        <p:spPr>
          <a:xfrm>
            <a:off x="3061299" y="3736738"/>
            <a:ext cx="6785938" cy="2613728"/>
          </a:xfrm>
          <a:prstGeom prst="rect">
            <a:avLst/>
          </a:prstGeom>
        </p:spPr>
      </p:pic>
      <p:sp>
        <p:nvSpPr>
          <p:cNvPr id="7" name="Title 1">
            <a:extLst>
              <a:ext uri="{FF2B5EF4-FFF2-40B4-BE49-F238E27FC236}">
                <a16:creationId xmlns:a16="http://schemas.microsoft.com/office/drawing/2014/main" id="{B4B32FEF-4DD4-46FC-9F22-80FD87EE31A4}"/>
              </a:ext>
            </a:extLst>
          </p:cNvPr>
          <p:cNvSpPr txBox="1">
            <a:spLocks/>
          </p:cNvSpPr>
          <p:nvPr/>
        </p:nvSpPr>
        <p:spPr>
          <a:xfrm>
            <a:off x="749261" y="241182"/>
            <a:ext cx="10538669" cy="1178379"/>
          </a:xfrm>
          <a:prstGeom prst="rect">
            <a:avLst/>
          </a:prstGeom>
          <a:effectLst/>
        </p:spPr>
        <p:txBody>
          <a:bodyPr vert="horz" lIns="91440" tIns="45720" rIns="91440" bIns="45720" rtlCol="0" anchor="ctr">
            <a:normAutofit fontScale="8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Business Data analysis </a:t>
            </a:r>
            <a:r>
              <a:rPr lang="en-US" altLang="zh-CN" dirty="0"/>
              <a:t>/</a:t>
            </a:r>
            <a:r>
              <a:rPr lang="zh-CN" altLang="en-US" dirty="0"/>
              <a:t>商业数据分析</a:t>
            </a:r>
            <a:br>
              <a:rPr lang="en-US" dirty="0"/>
            </a:br>
            <a:br>
              <a:rPr lang="en-US" dirty="0"/>
            </a:br>
            <a:endParaRPr lang="en-US" sz="3200" dirty="0">
              <a:latin typeface="+mn-lt"/>
            </a:endParaRPr>
          </a:p>
        </p:txBody>
      </p:sp>
      <p:sp>
        <p:nvSpPr>
          <p:cNvPr id="3" name="Rectangle 2">
            <a:extLst>
              <a:ext uri="{FF2B5EF4-FFF2-40B4-BE49-F238E27FC236}">
                <a16:creationId xmlns:a16="http://schemas.microsoft.com/office/drawing/2014/main" id="{6367A3CB-7A5A-4B45-87DA-D6BC96C86367}"/>
              </a:ext>
            </a:extLst>
          </p:cNvPr>
          <p:cNvSpPr/>
          <p:nvPr/>
        </p:nvSpPr>
        <p:spPr>
          <a:xfrm>
            <a:off x="3212984" y="2215049"/>
            <a:ext cx="1619075" cy="151002"/>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E18F1BD-FB93-4F22-BC67-1DD759D791C7}"/>
              </a:ext>
            </a:extLst>
          </p:cNvPr>
          <p:cNvSpPr/>
          <p:nvPr/>
        </p:nvSpPr>
        <p:spPr>
          <a:xfrm>
            <a:off x="3061299" y="4613945"/>
            <a:ext cx="1113273" cy="990321"/>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038759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9346" y="830372"/>
            <a:ext cx="4413308" cy="507260"/>
          </a:xfrm>
        </p:spPr>
        <p:txBody>
          <a:bodyPr>
            <a:normAutofit/>
          </a:bodyPr>
          <a:lstStyle/>
          <a:p>
            <a:pPr algn="ctr"/>
            <a:r>
              <a:rPr lang="en-US" sz="2000" b="1" dirty="0"/>
              <a:t>Credit Risk &amp; Credit Losses</a:t>
            </a:r>
          </a:p>
        </p:txBody>
      </p:sp>
      <p:sp>
        <p:nvSpPr>
          <p:cNvPr id="5" name="TextBox 4"/>
          <p:cNvSpPr txBox="1"/>
          <p:nvPr/>
        </p:nvSpPr>
        <p:spPr>
          <a:xfrm>
            <a:off x="3262174" y="4095807"/>
            <a:ext cx="6284630" cy="1477328"/>
          </a:xfrm>
          <a:prstGeom prst="rect">
            <a:avLst/>
          </a:prstGeom>
          <a:noFill/>
        </p:spPr>
        <p:txBody>
          <a:bodyPr wrap="square" rtlCol="0">
            <a:spAutoFit/>
          </a:bodyPr>
          <a:lstStyle/>
          <a:p>
            <a:r>
              <a:rPr lang="en-US" dirty="0"/>
              <a:t>Can we implement data-driven strategy to</a:t>
            </a:r>
            <a:br>
              <a:rPr lang="en-US" dirty="0"/>
            </a:br>
            <a:r>
              <a:rPr lang="en-US" dirty="0"/>
              <a:t>1, Prevent Credit Losses?</a:t>
            </a:r>
            <a:r>
              <a:rPr lang="zh-CN" altLang="en-US" dirty="0"/>
              <a:t>怎么防止信用借贷损失？</a:t>
            </a:r>
            <a:r>
              <a:rPr lang="en-US" dirty="0"/>
              <a:t> </a:t>
            </a:r>
            <a:br>
              <a:rPr lang="en-US" dirty="0"/>
            </a:br>
            <a:r>
              <a:rPr lang="en-US" dirty="0"/>
              <a:t>2, Mitigate Credit Risk (and better PCL estimation)? </a:t>
            </a:r>
            <a:r>
              <a:rPr lang="zh-CN" altLang="en-US" dirty="0"/>
              <a:t>减轻信用借贷风险</a:t>
            </a:r>
            <a:br>
              <a:rPr lang="en-US" dirty="0"/>
            </a:br>
            <a:r>
              <a:rPr lang="en-US" dirty="0"/>
              <a:t>3, Improve Portfolio Performance?</a:t>
            </a:r>
            <a:r>
              <a:rPr lang="zh-CN" altLang="en-US" dirty="0"/>
              <a:t>怎么提高借贷组合业绩</a:t>
            </a:r>
            <a:endParaRPr lang="en-US" dirty="0"/>
          </a:p>
        </p:txBody>
      </p:sp>
      <p:sp>
        <p:nvSpPr>
          <p:cNvPr id="7" name="Title 1">
            <a:extLst>
              <a:ext uri="{FF2B5EF4-FFF2-40B4-BE49-F238E27FC236}">
                <a16:creationId xmlns:a16="http://schemas.microsoft.com/office/drawing/2014/main" id="{B4B32FEF-4DD4-46FC-9F22-80FD87EE31A4}"/>
              </a:ext>
            </a:extLst>
          </p:cNvPr>
          <p:cNvSpPr txBox="1">
            <a:spLocks/>
          </p:cNvSpPr>
          <p:nvPr/>
        </p:nvSpPr>
        <p:spPr>
          <a:xfrm>
            <a:off x="749261" y="241182"/>
            <a:ext cx="10538669" cy="1178379"/>
          </a:xfrm>
          <a:prstGeom prst="rect">
            <a:avLst/>
          </a:prstGeom>
          <a:effectLst/>
        </p:spPr>
        <p:txBody>
          <a:bodyPr vert="horz" lIns="91440" tIns="45720" rIns="91440" bIns="45720" rtlCol="0" anchor="ctr">
            <a:normAutofit fontScale="8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Business Data analysis </a:t>
            </a:r>
            <a:r>
              <a:rPr lang="en-US" altLang="zh-CN" dirty="0"/>
              <a:t>/</a:t>
            </a:r>
            <a:r>
              <a:rPr lang="zh-CN" altLang="en-US" dirty="0"/>
              <a:t>商业数据分析</a:t>
            </a:r>
            <a:br>
              <a:rPr lang="en-US" dirty="0"/>
            </a:br>
            <a:br>
              <a:rPr lang="en-US" dirty="0"/>
            </a:br>
            <a:endParaRPr lang="en-US" sz="3200" dirty="0">
              <a:latin typeface="+mn-lt"/>
            </a:endParaRPr>
          </a:p>
        </p:txBody>
      </p:sp>
      <p:sp>
        <p:nvSpPr>
          <p:cNvPr id="10" name="TextBox 9">
            <a:extLst>
              <a:ext uri="{FF2B5EF4-FFF2-40B4-BE49-F238E27FC236}">
                <a16:creationId xmlns:a16="http://schemas.microsoft.com/office/drawing/2014/main" id="{21668C7F-9D6B-46E8-86AA-2FA46DCE6F97}"/>
              </a:ext>
            </a:extLst>
          </p:cNvPr>
          <p:cNvSpPr txBox="1"/>
          <p:nvPr/>
        </p:nvSpPr>
        <p:spPr>
          <a:xfrm>
            <a:off x="3147968" y="1880521"/>
            <a:ext cx="6094602" cy="1754326"/>
          </a:xfrm>
          <a:prstGeom prst="rect">
            <a:avLst/>
          </a:prstGeom>
          <a:noFill/>
        </p:spPr>
        <p:txBody>
          <a:bodyPr wrap="square">
            <a:spAutoFit/>
          </a:bodyPr>
          <a:lstStyle/>
          <a:p>
            <a:r>
              <a:rPr lang="en-US" dirty="0">
                <a:solidFill>
                  <a:srgbClr val="FFC000"/>
                </a:solidFill>
              </a:rPr>
              <a:t>Credit risk </a:t>
            </a:r>
            <a:r>
              <a:rPr lang="en-US" dirty="0"/>
              <a:t>refers to the potential for loss due to the failure of a borrower to make a payment when it is due</a:t>
            </a:r>
          </a:p>
          <a:p>
            <a:r>
              <a:rPr lang="zh-CN" altLang="en-US" dirty="0"/>
              <a:t>信贷风险是指客户还不起钱的风险</a:t>
            </a:r>
            <a:endParaRPr lang="en-US" altLang="zh-CN" dirty="0"/>
          </a:p>
          <a:p>
            <a:endParaRPr lang="en-US" dirty="0"/>
          </a:p>
          <a:p>
            <a:r>
              <a:rPr lang="en-US" dirty="0">
                <a:solidFill>
                  <a:srgbClr val="FFC000"/>
                </a:solidFill>
              </a:rPr>
              <a:t>C</a:t>
            </a:r>
            <a:r>
              <a:rPr lang="en-US" altLang="zh-CN" dirty="0">
                <a:solidFill>
                  <a:srgbClr val="FFC000"/>
                </a:solidFill>
              </a:rPr>
              <a:t>redit losses</a:t>
            </a:r>
            <a:r>
              <a:rPr lang="en-US" altLang="zh-CN" dirty="0"/>
              <a:t>: losses</a:t>
            </a:r>
            <a:r>
              <a:rPr lang="en-US" dirty="0"/>
              <a:t> from delinquent and bad debt or other credit. </a:t>
            </a:r>
            <a:r>
              <a:rPr lang="zh-CN" altLang="en-US" dirty="0"/>
              <a:t>风险发生后，信贷风险变成信贷损失</a:t>
            </a:r>
            <a:endParaRPr lang="en-US" dirty="0"/>
          </a:p>
        </p:txBody>
      </p:sp>
    </p:spTree>
    <p:extLst>
      <p:ext uri="{BB962C8B-B14F-4D97-AF65-F5344CB8AC3E}">
        <p14:creationId xmlns:p14="http://schemas.microsoft.com/office/powerpoint/2010/main" val="2170794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75">
            <a:extLst>
              <a:ext uri="{FF2B5EF4-FFF2-40B4-BE49-F238E27FC236}">
                <a16:creationId xmlns:a16="http://schemas.microsoft.com/office/drawing/2014/main" id="{C9C636A7-DB19-44F1-AF89-38E6AEE53950}"/>
              </a:ext>
            </a:extLst>
          </p:cNvPr>
          <p:cNvPicPr>
            <a:picLocks noChangeAspect="1"/>
          </p:cNvPicPr>
          <p:nvPr/>
        </p:nvPicPr>
        <p:blipFill>
          <a:blip r:embed="rId2"/>
          <a:stretch>
            <a:fillRect/>
          </a:stretch>
        </p:blipFill>
        <p:spPr>
          <a:xfrm>
            <a:off x="928898" y="1119742"/>
            <a:ext cx="10150587" cy="4806891"/>
          </a:xfrm>
          <a:prstGeom prst="rect">
            <a:avLst/>
          </a:prstGeom>
        </p:spPr>
      </p:pic>
      <p:sp>
        <p:nvSpPr>
          <p:cNvPr id="5" name="TextBox 4">
            <a:extLst>
              <a:ext uri="{FF2B5EF4-FFF2-40B4-BE49-F238E27FC236}">
                <a16:creationId xmlns:a16="http://schemas.microsoft.com/office/drawing/2014/main" id="{52C023B6-F1D8-4821-BBE1-7E03F9C7E1D2}"/>
              </a:ext>
            </a:extLst>
          </p:cNvPr>
          <p:cNvSpPr txBox="1"/>
          <p:nvPr/>
        </p:nvSpPr>
        <p:spPr>
          <a:xfrm>
            <a:off x="3164747" y="5926633"/>
            <a:ext cx="6094602" cy="646331"/>
          </a:xfrm>
          <a:prstGeom prst="rect">
            <a:avLst/>
          </a:prstGeom>
          <a:noFill/>
        </p:spPr>
        <p:txBody>
          <a:bodyPr wrap="square">
            <a:spAutoFit/>
          </a:bodyPr>
          <a:lstStyle/>
          <a:p>
            <a:r>
              <a:rPr lang="en-US" dirty="0">
                <a:hlinkClick r:id="rId3"/>
              </a:rPr>
              <a:t>http://localhost:8888/notebooks/Business_Data_Analysis/Jupyter%20Notebook/Environment_setup.ipynb</a:t>
            </a:r>
            <a:endParaRPr lang="en-US" dirty="0"/>
          </a:p>
        </p:txBody>
      </p:sp>
      <p:sp>
        <p:nvSpPr>
          <p:cNvPr id="6" name="Title 1">
            <a:extLst>
              <a:ext uri="{FF2B5EF4-FFF2-40B4-BE49-F238E27FC236}">
                <a16:creationId xmlns:a16="http://schemas.microsoft.com/office/drawing/2014/main" id="{6CEEE8A1-9167-44EA-8A97-9C8652362872}"/>
              </a:ext>
            </a:extLst>
          </p:cNvPr>
          <p:cNvSpPr txBox="1">
            <a:spLocks/>
          </p:cNvSpPr>
          <p:nvPr/>
        </p:nvSpPr>
        <p:spPr>
          <a:xfrm>
            <a:off x="794858" y="285036"/>
            <a:ext cx="10131425" cy="799750"/>
          </a:xfrm>
          <a:prstGeom prst="rect">
            <a:avLst/>
          </a:prstGeom>
          <a:effectLst/>
        </p:spPr>
        <p:txBody>
          <a:bodyPr vert="horz" lIns="91440" tIns="45720" rIns="91440" bIns="45720" rtlCol="0" anchor="b">
            <a:normAutofit/>
          </a:bodyPr>
          <a:lstStyle>
            <a:lvl1pPr algn="r"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zh-CN" altLang="en-US" sz="3200" dirty="0"/>
              <a:t>数据架构</a:t>
            </a:r>
            <a:endParaRPr lang="en-US" sz="3200" dirty="0"/>
          </a:p>
        </p:txBody>
      </p:sp>
    </p:spTree>
    <p:extLst>
      <p:ext uri="{BB962C8B-B14F-4D97-AF65-F5344CB8AC3E}">
        <p14:creationId xmlns:p14="http://schemas.microsoft.com/office/powerpoint/2010/main" val="894473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2993" y="527604"/>
            <a:ext cx="10538669" cy="926727"/>
          </a:xfrm>
        </p:spPr>
        <p:txBody>
          <a:bodyPr>
            <a:normAutofit fontScale="90000"/>
          </a:bodyPr>
          <a:lstStyle/>
          <a:p>
            <a:pPr algn="ctr"/>
            <a:r>
              <a:rPr lang="en-US" dirty="0"/>
              <a:t>Business Data analysis</a:t>
            </a:r>
            <a:r>
              <a:rPr lang="en-US" altLang="zh-CN" dirty="0"/>
              <a:t>/</a:t>
            </a:r>
            <a:r>
              <a:rPr lang="zh-CN" altLang="en-US" dirty="0"/>
              <a:t>商业数据分析</a:t>
            </a:r>
            <a:br>
              <a:rPr lang="en-US" dirty="0"/>
            </a:br>
            <a:br>
              <a:rPr lang="en-US" dirty="0"/>
            </a:br>
            <a:endParaRPr lang="en-US" sz="3200" dirty="0">
              <a:latin typeface="+mn-lt"/>
            </a:endParaRPr>
          </a:p>
        </p:txBody>
      </p:sp>
      <p:sp>
        <p:nvSpPr>
          <p:cNvPr id="5" name="TextBox 4">
            <a:extLst>
              <a:ext uri="{FF2B5EF4-FFF2-40B4-BE49-F238E27FC236}">
                <a16:creationId xmlns:a16="http://schemas.microsoft.com/office/drawing/2014/main" id="{C61447C0-FE99-4302-8575-755989C0B127}"/>
              </a:ext>
            </a:extLst>
          </p:cNvPr>
          <p:cNvSpPr txBox="1"/>
          <p:nvPr/>
        </p:nvSpPr>
        <p:spPr>
          <a:xfrm>
            <a:off x="2002973" y="2572129"/>
            <a:ext cx="8621486" cy="646331"/>
          </a:xfrm>
          <a:prstGeom prst="rect">
            <a:avLst/>
          </a:prstGeom>
          <a:noFill/>
        </p:spPr>
        <p:txBody>
          <a:bodyPr wrap="square" rtlCol="0">
            <a:spAutoFit/>
          </a:bodyPr>
          <a:lstStyle/>
          <a:p>
            <a:pPr algn="ctr"/>
            <a:r>
              <a:rPr lang="zh-CN" altLang="en-US" sz="3600" dirty="0">
                <a:solidFill>
                  <a:srgbClr val="FFC000"/>
                </a:solidFill>
              </a:rPr>
              <a:t>银行内部审计和风险控制</a:t>
            </a:r>
            <a:endParaRPr lang="en-US" sz="3600" dirty="0">
              <a:solidFill>
                <a:srgbClr val="FFC000"/>
              </a:solidFill>
            </a:endParaRPr>
          </a:p>
        </p:txBody>
      </p:sp>
    </p:spTree>
    <p:extLst>
      <p:ext uri="{BB962C8B-B14F-4D97-AF65-F5344CB8AC3E}">
        <p14:creationId xmlns:p14="http://schemas.microsoft.com/office/powerpoint/2010/main" val="24020896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2993" y="527604"/>
            <a:ext cx="10538669" cy="926727"/>
          </a:xfrm>
        </p:spPr>
        <p:txBody>
          <a:bodyPr>
            <a:normAutofit fontScale="90000"/>
          </a:bodyPr>
          <a:lstStyle/>
          <a:p>
            <a:pPr algn="ctr"/>
            <a:r>
              <a:rPr lang="en-US" dirty="0"/>
              <a:t>Business Data analysis</a:t>
            </a:r>
            <a:r>
              <a:rPr lang="en-US" altLang="zh-CN" dirty="0"/>
              <a:t>/</a:t>
            </a:r>
            <a:r>
              <a:rPr lang="zh-CN" altLang="en-US" dirty="0"/>
              <a:t>商业数据分析</a:t>
            </a:r>
            <a:br>
              <a:rPr lang="en-US" dirty="0"/>
            </a:br>
            <a:br>
              <a:rPr lang="en-US" dirty="0"/>
            </a:br>
            <a:endParaRPr lang="en-US" sz="3200" dirty="0">
              <a:latin typeface="+mn-lt"/>
            </a:endParaRPr>
          </a:p>
        </p:txBody>
      </p:sp>
      <p:sp>
        <p:nvSpPr>
          <p:cNvPr id="5" name="TextBox 4">
            <a:extLst>
              <a:ext uri="{FF2B5EF4-FFF2-40B4-BE49-F238E27FC236}">
                <a16:creationId xmlns:a16="http://schemas.microsoft.com/office/drawing/2014/main" id="{C61447C0-FE99-4302-8575-755989C0B127}"/>
              </a:ext>
            </a:extLst>
          </p:cNvPr>
          <p:cNvSpPr txBox="1"/>
          <p:nvPr/>
        </p:nvSpPr>
        <p:spPr>
          <a:xfrm>
            <a:off x="2412276" y="5376289"/>
            <a:ext cx="8621486" cy="954107"/>
          </a:xfrm>
          <a:prstGeom prst="rect">
            <a:avLst/>
          </a:prstGeom>
          <a:noFill/>
        </p:spPr>
        <p:txBody>
          <a:bodyPr wrap="square" rtlCol="0">
            <a:spAutoFit/>
          </a:bodyPr>
          <a:lstStyle/>
          <a:p>
            <a:r>
              <a:rPr lang="en-US" altLang="zh-CN" sz="2800" dirty="0">
                <a:solidFill>
                  <a:srgbClr val="FFC000"/>
                </a:solidFill>
              </a:rPr>
              <a:t>Business Problem statement</a:t>
            </a:r>
          </a:p>
          <a:p>
            <a:r>
              <a:rPr lang="zh-CN" altLang="en-US" sz="2800" dirty="0">
                <a:solidFill>
                  <a:srgbClr val="FFC000"/>
                </a:solidFill>
              </a:rPr>
              <a:t>风险控制对银行的成功与失败至关重要！</a:t>
            </a:r>
            <a:endParaRPr lang="en-US" sz="2800" dirty="0">
              <a:solidFill>
                <a:srgbClr val="FFC000"/>
              </a:solidFill>
            </a:endParaRPr>
          </a:p>
        </p:txBody>
      </p:sp>
      <p:pic>
        <p:nvPicPr>
          <p:cNvPr id="4098" name="Picture 2" descr="uploads///Bank risk">
            <a:extLst>
              <a:ext uri="{FF2B5EF4-FFF2-40B4-BE49-F238E27FC236}">
                <a16:creationId xmlns:a16="http://schemas.microsoft.com/office/drawing/2014/main" id="{3F92B0D2-C94E-40A0-B522-CF2B3839FD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3346" y="1105988"/>
            <a:ext cx="5745307" cy="4010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84215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2993" y="527604"/>
            <a:ext cx="10538669" cy="926727"/>
          </a:xfrm>
        </p:spPr>
        <p:txBody>
          <a:bodyPr>
            <a:normAutofit fontScale="90000"/>
          </a:bodyPr>
          <a:lstStyle/>
          <a:p>
            <a:pPr algn="ctr"/>
            <a:r>
              <a:rPr lang="en-US" dirty="0"/>
              <a:t>Business Data analysis</a:t>
            </a:r>
            <a:r>
              <a:rPr lang="en-US" altLang="zh-CN" dirty="0"/>
              <a:t>/</a:t>
            </a:r>
            <a:r>
              <a:rPr lang="zh-CN" altLang="en-US" dirty="0"/>
              <a:t>商业数据分析</a:t>
            </a:r>
            <a:br>
              <a:rPr lang="en-US" dirty="0"/>
            </a:br>
            <a:br>
              <a:rPr lang="en-US" dirty="0"/>
            </a:br>
            <a:endParaRPr lang="en-US" sz="3200" dirty="0">
              <a:latin typeface="+mn-lt"/>
            </a:endParaRPr>
          </a:p>
        </p:txBody>
      </p:sp>
      <p:pic>
        <p:nvPicPr>
          <p:cNvPr id="4" name="Picture 3">
            <a:extLst>
              <a:ext uri="{FF2B5EF4-FFF2-40B4-BE49-F238E27FC236}">
                <a16:creationId xmlns:a16="http://schemas.microsoft.com/office/drawing/2014/main" id="{EA2FC78B-AE55-4D5F-AB11-F200B91D5033}"/>
              </a:ext>
            </a:extLst>
          </p:cNvPr>
          <p:cNvPicPr>
            <a:picLocks noChangeAspect="1"/>
          </p:cNvPicPr>
          <p:nvPr/>
        </p:nvPicPr>
        <p:blipFill>
          <a:blip r:embed="rId2"/>
          <a:stretch>
            <a:fillRect/>
          </a:stretch>
        </p:blipFill>
        <p:spPr>
          <a:xfrm>
            <a:off x="3575958" y="2571750"/>
            <a:ext cx="5638800" cy="704850"/>
          </a:xfrm>
          <a:prstGeom prst="rect">
            <a:avLst/>
          </a:prstGeom>
        </p:spPr>
      </p:pic>
      <p:pic>
        <p:nvPicPr>
          <p:cNvPr id="7" name="Picture 6">
            <a:extLst>
              <a:ext uri="{FF2B5EF4-FFF2-40B4-BE49-F238E27FC236}">
                <a16:creationId xmlns:a16="http://schemas.microsoft.com/office/drawing/2014/main" id="{744E989C-CA43-4997-AC1A-3F8B7EC4A668}"/>
              </a:ext>
            </a:extLst>
          </p:cNvPr>
          <p:cNvPicPr>
            <a:picLocks noChangeAspect="1"/>
          </p:cNvPicPr>
          <p:nvPr/>
        </p:nvPicPr>
        <p:blipFill>
          <a:blip r:embed="rId3"/>
          <a:stretch>
            <a:fillRect/>
          </a:stretch>
        </p:blipFill>
        <p:spPr>
          <a:xfrm>
            <a:off x="3575958" y="3712302"/>
            <a:ext cx="5562600" cy="571500"/>
          </a:xfrm>
          <a:prstGeom prst="rect">
            <a:avLst/>
          </a:prstGeom>
        </p:spPr>
      </p:pic>
      <p:sp>
        <p:nvSpPr>
          <p:cNvPr id="8" name="Rectangle 7">
            <a:extLst>
              <a:ext uri="{FF2B5EF4-FFF2-40B4-BE49-F238E27FC236}">
                <a16:creationId xmlns:a16="http://schemas.microsoft.com/office/drawing/2014/main" id="{07AD982E-4363-41F3-8E2C-76624D7DC91B}"/>
              </a:ext>
            </a:extLst>
          </p:cNvPr>
          <p:cNvSpPr/>
          <p:nvPr/>
        </p:nvSpPr>
        <p:spPr>
          <a:xfrm>
            <a:off x="8194766" y="3998052"/>
            <a:ext cx="574765" cy="2168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F209467-92B7-4100-AA06-82C016678B25}"/>
              </a:ext>
            </a:extLst>
          </p:cNvPr>
          <p:cNvSpPr txBox="1"/>
          <p:nvPr/>
        </p:nvSpPr>
        <p:spPr>
          <a:xfrm>
            <a:off x="4798424" y="1628423"/>
            <a:ext cx="3117668" cy="523220"/>
          </a:xfrm>
          <a:prstGeom prst="rect">
            <a:avLst/>
          </a:prstGeom>
          <a:noFill/>
        </p:spPr>
        <p:txBody>
          <a:bodyPr wrap="square" rtlCol="0">
            <a:spAutoFit/>
          </a:bodyPr>
          <a:lstStyle/>
          <a:p>
            <a:pPr algn="ctr"/>
            <a:r>
              <a:rPr lang="zh-CN" altLang="en-US" sz="2800" dirty="0">
                <a:solidFill>
                  <a:srgbClr val="FFC000"/>
                </a:solidFill>
              </a:rPr>
              <a:t>工作机会</a:t>
            </a:r>
            <a:endParaRPr lang="en-US" sz="2800" dirty="0">
              <a:solidFill>
                <a:srgbClr val="FFC000"/>
              </a:solidFill>
            </a:endParaRPr>
          </a:p>
        </p:txBody>
      </p:sp>
    </p:spTree>
    <p:extLst>
      <p:ext uri="{BB962C8B-B14F-4D97-AF65-F5344CB8AC3E}">
        <p14:creationId xmlns:p14="http://schemas.microsoft.com/office/powerpoint/2010/main" val="30598407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4616" y="902073"/>
            <a:ext cx="10538669" cy="1178379"/>
          </a:xfrm>
        </p:spPr>
        <p:txBody>
          <a:bodyPr>
            <a:normAutofit fontScale="90000"/>
          </a:bodyPr>
          <a:lstStyle/>
          <a:p>
            <a:pPr algn="ctr"/>
            <a:r>
              <a:rPr lang="en-US" dirty="0"/>
              <a:t>Business Data analysis</a:t>
            </a:r>
            <a:r>
              <a:rPr lang="en-US" altLang="zh-CN" dirty="0"/>
              <a:t>/</a:t>
            </a:r>
            <a:r>
              <a:rPr lang="zh-CN" altLang="en-US" dirty="0"/>
              <a:t>商业数据分析</a:t>
            </a:r>
            <a:br>
              <a:rPr lang="en-US" dirty="0"/>
            </a:br>
            <a:br>
              <a:rPr lang="en-US" dirty="0"/>
            </a:br>
            <a:endParaRPr lang="en-US" sz="3200" dirty="0">
              <a:latin typeface="+mn-lt"/>
            </a:endParaRPr>
          </a:p>
        </p:txBody>
      </p:sp>
      <p:sp>
        <p:nvSpPr>
          <p:cNvPr id="4" name="Title 1"/>
          <p:cNvSpPr txBox="1">
            <a:spLocks/>
          </p:cNvSpPr>
          <p:nvPr/>
        </p:nvSpPr>
        <p:spPr>
          <a:xfrm>
            <a:off x="878237" y="1786845"/>
            <a:ext cx="10131425" cy="587213"/>
          </a:xfrm>
          <a:prstGeom prst="rect">
            <a:avLst/>
          </a:prstGeom>
          <a:effectLst/>
        </p:spPr>
        <p:txBody>
          <a:bodyPr vert="horz" lIns="91440" tIns="45720" rIns="91440" bIns="45720" rtlCol="0" anchor="ctr">
            <a:normAutofit fontScale="3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r>
              <a:rPr lang="en-US" sz="2400" dirty="0"/>
            </a:br>
            <a:r>
              <a:rPr lang="en-US" sz="8000" dirty="0">
                <a:latin typeface="+mn-lt"/>
              </a:rPr>
              <a:t>internal audit  </a:t>
            </a:r>
            <a:r>
              <a:rPr lang="en-US" altLang="zh-CN" sz="8000" dirty="0">
                <a:latin typeface="+mn-lt"/>
              </a:rPr>
              <a:t>&amp; </a:t>
            </a:r>
            <a:r>
              <a:rPr lang="en-US" sz="8000" dirty="0">
                <a:latin typeface="+mn-lt"/>
              </a:rPr>
              <a:t>RISK/</a:t>
            </a:r>
            <a:r>
              <a:rPr lang="zh-CN" altLang="en-US" sz="8000" dirty="0">
                <a:latin typeface="+mn-lt"/>
              </a:rPr>
              <a:t>风险和内部审计</a:t>
            </a:r>
            <a:endParaRPr lang="en-US" sz="1600" dirty="0">
              <a:latin typeface="+mn-lt"/>
            </a:endParaRPr>
          </a:p>
        </p:txBody>
      </p:sp>
      <p:sp>
        <p:nvSpPr>
          <p:cNvPr id="10" name="TextBox 9">
            <a:extLst>
              <a:ext uri="{FF2B5EF4-FFF2-40B4-BE49-F238E27FC236}">
                <a16:creationId xmlns:a16="http://schemas.microsoft.com/office/drawing/2014/main" id="{DFDECA51-7EA6-42BF-BB06-B1E7B0EFFA02}"/>
              </a:ext>
            </a:extLst>
          </p:cNvPr>
          <p:cNvSpPr txBox="1"/>
          <p:nvPr/>
        </p:nvSpPr>
        <p:spPr>
          <a:xfrm>
            <a:off x="2560669" y="2915457"/>
            <a:ext cx="7584815" cy="2308324"/>
          </a:xfrm>
          <a:prstGeom prst="rect">
            <a:avLst/>
          </a:prstGeom>
          <a:noFill/>
        </p:spPr>
        <p:txBody>
          <a:bodyPr wrap="square">
            <a:spAutoFit/>
          </a:bodyPr>
          <a:lstStyle/>
          <a:p>
            <a:pPr marL="285750" indent="-285750">
              <a:buFont typeface="Arial" panose="020B0604020202020204" pitchFamily="34" charset="0"/>
              <a:buChar char="•"/>
            </a:pPr>
            <a:r>
              <a:rPr lang="zh-CN" altLang="en-US" b="1" i="0" dirty="0">
                <a:effectLst/>
                <a:latin typeface="arial" panose="020B0604020202020204" pitchFamily="34" charset="0"/>
              </a:rPr>
              <a:t>内部审计</a:t>
            </a:r>
            <a:r>
              <a:rPr lang="en-US" sz="1800" dirty="0">
                <a:latin typeface="+mn-lt"/>
              </a:rPr>
              <a:t>internal audit </a:t>
            </a:r>
            <a:r>
              <a:rPr lang="zh-CN" altLang="en-US" b="0" i="0" dirty="0">
                <a:effectLst/>
                <a:latin typeface="arial" panose="020B0604020202020204" pitchFamily="34" charset="0"/>
              </a:rPr>
              <a:t>，是一种独立、客观的确认和咨询活动，它通过运用系统、规范的方法，审查和评价组织的业务活动、</a:t>
            </a:r>
            <a:r>
              <a:rPr lang="zh-CN" altLang="en-US" b="1" i="0" dirty="0">
                <a:solidFill>
                  <a:srgbClr val="FFC000"/>
                </a:solidFill>
                <a:effectLst/>
                <a:latin typeface="arial" panose="020B0604020202020204" pitchFamily="34" charset="0"/>
              </a:rPr>
              <a:t>内部</a:t>
            </a:r>
            <a:r>
              <a:rPr lang="zh-CN" altLang="en-US" b="0" i="0" dirty="0">
                <a:solidFill>
                  <a:srgbClr val="FFC000"/>
                </a:solidFill>
                <a:effectLst/>
                <a:latin typeface="arial" panose="020B0604020202020204" pitchFamily="34" charset="0"/>
              </a:rPr>
              <a:t>控制和风险管理</a:t>
            </a:r>
            <a:r>
              <a:rPr lang="en-US" altLang="zh-CN" b="0" i="0" dirty="0">
                <a:solidFill>
                  <a:srgbClr val="FFC000"/>
                </a:solidFill>
                <a:effectLst/>
                <a:latin typeface="arial" panose="020B0604020202020204" pitchFamily="34" charset="0"/>
              </a:rPr>
              <a:t>risk management</a:t>
            </a:r>
            <a:r>
              <a:rPr lang="zh-CN" altLang="en-US" b="0" i="0" dirty="0">
                <a:effectLst/>
                <a:latin typeface="arial" panose="020B0604020202020204" pitchFamily="34" charset="0"/>
              </a:rPr>
              <a:t>的适当性和有效性，以促进</a:t>
            </a:r>
            <a:r>
              <a:rPr lang="zh-CN" altLang="en-US" b="0" i="0" dirty="0">
                <a:solidFill>
                  <a:srgbClr val="FFC000"/>
                </a:solidFill>
                <a:effectLst/>
                <a:latin typeface="arial" panose="020B0604020202020204" pitchFamily="34" charset="0"/>
              </a:rPr>
              <a:t>组织完善治理、增加价值和实现目标</a:t>
            </a:r>
          </a:p>
          <a:p>
            <a:pPr marL="285750" indent="-285750">
              <a:buFont typeface="Arial" panose="020B0604020202020204" pitchFamily="34" charset="0"/>
              <a:buChar char="•"/>
            </a:pPr>
            <a:r>
              <a:rPr lang="zh-CN" altLang="en-US" dirty="0"/>
              <a:t>内部审计</a:t>
            </a:r>
            <a:r>
              <a:rPr lang="en-US" altLang="zh-CN" dirty="0"/>
              <a:t>internal audit</a:t>
            </a:r>
            <a:r>
              <a:rPr lang="zh-CN" altLang="en-US" dirty="0"/>
              <a:t>在商业银行风险管理</a:t>
            </a:r>
            <a:r>
              <a:rPr lang="en-US" altLang="zh-CN" dirty="0"/>
              <a:t>risk management</a:t>
            </a:r>
            <a:r>
              <a:rPr lang="zh-CN" altLang="en-US" dirty="0"/>
              <a:t>中的作用</a:t>
            </a:r>
          </a:p>
          <a:p>
            <a:pPr lvl="1"/>
            <a:r>
              <a:rPr lang="zh-CN" altLang="en-US" dirty="0"/>
              <a:t>客观识别和评估</a:t>
            </a:r>
            <a:r>
              <a:rPr lang="zh-CN" altLang="en-US" dirty="0">
                <a:solidFill>
                  <a:srgbClr val="FFC000"/>
                </a:solidFill>
              </a:rPr>
              <a:t>风险</a:t>
            </a:r>
          </a:p>
          <a:p>
            <a:pPr lvl="1"/>
            <a:r>
              <a:rPr lang="zh-CN" altLang="en-US" dirty="0"/>
              <a:t>综合分析和计量</a:t>
            </a:r>
            <a:r>
              <a:rPr lang="zh-CN" altLang="en-US" dirty="0">
                <a:solidFill>
                  <a:srgbClr val="FFC000"/>
                </a:solidFill>
              </a:rPr>
              <a:t>风险</a:t>
            </a:r>
          </a:p>
          <a:p>
            <a:pPr lvl="1"/>
            <a:r>
              <a:rPr lang="zh-CN" altLang="en-US" dirty="0">
                <a:solidFill>
                  <a:srgbClr val="FFC000"/>
                </a:solidFill>
              </a:rPr>
              <a:t>风险</a:t>
            </a:r>
            <a:r>
              <a:rPr lang="zh-CN" altLang="en-US" dirty="0"/>
              <a:t>预警</a:t>
            </a:r>
          </a:p>
        </p:txBody>
      </p:sp>
    </p:spTree>
    <p:extLst>
      <p:ext uri="{BB962C8B-B14F-4D97-AF65-F5344CB8AC3E}">
        <p14:creationId xmlns:p14="http://schemas.microsoft.com/office/powerpoint/2010/main" val="13076436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5279" y="902072"/>
            <a:ext cx="10538669" cy="1178379"/>
          </a:xfrm>
        </p:spPr>
        <p:txBody>
          <a:bodyPr>
            <a:normAutofit fontScale="90000"/>
          </a:bodyPr>
          <a:lstStyle/>
          <a:p>
            <a:pPr algn="ctr"/>
            <a:r>
              <a:rPr lang="en-US" dirty="0"/>
              <a:t>Business Data analysis</a:t>
            </a:r>
            <a:r>
              <a:rPr lang="en-US" altLang="zh-CN" dirty="0"/>
              <a:t>/</a:t>
            </a:r>
            <a:r>
              <a:rPr lang="zh-CN" altLang="en-US" dirty="0"/>
              <a:t>商业数据分析</a:t>
            </a:r>
            <a:br>
              <a:rPr lang="en-US" dirty="0"/>
            </a:br>
            <a:br>
              <a:rPr lang="en-US" dirty="0"/>
            </a:br>
            <a:endParaRPr lang="en-US" sz="3200" dirty="0">
              <a:latin typeface="+mn-lt"/>
            </a:endParaRPr>
          </a:p>
        </p:txBody>
      </p:sp>
      <p:sp>
        <p:nvSpPr>
          <p:cNvPr id="4" name="Title 1"/>
          <p:cNvSpPr txBox="1">
            <a:spLocks/>
          </p:cNvSpPr>
          <p:nvPr/>
        </p:nvSpPr>
        <p:spPr>
          <a:xfrm>
            <a:off x="1118052" y="1633484"/>
            <a:ext cx="10131425" cy="587213"/>
          </a:xfrm>
          <a:prstGeom prst="rect">
            <a:avLst/>
          </a:prstGeom>
          <a:effectLst/>
        </p:spPr>
        <p:txBody>
          <a:bodyPr vert="horz" lIns="91440" tIns="45720" rIns="91440" bIns="45720" rtlCol="0" anchor="ctr">
            <a:normAutofit fontScale="250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r>
              <a:rPr lang="en-US" sz="2400" dirty="0"/>
            </a:br>
            <a:r>
              <a:rPr lang="en-US" sz="8000" dirty="0">
                <a:latin typeface="+mn-lt"/>
              </a:rPr>
              <a:t>internal audit  and</a:t>
            </a:r>
            <a:r>
              <a:rPr lang="zh-CN" altLang="en-US" sz="8000" dirty="0">
                <a:latin typeface="+mn-lt"/>
              </a:rPr>
              <a:t> </a:t>
            </a:r>
            <a:r>
              <a:rPr lang="en-US" altLang="zh-CN" sz="8000" dirty="0">
                <a:latin typeface="+mn-lt"/>
              </a:rPr>
              <a:t>DATA</a:t>
            </a:r>
            <a:r>
              <a:rPr lang="zh-CN" altLang="en-US" sz="8000" dirty="0">
                <a:latin typeface="+mn-lt"/>
              </a:rPr>
              <a:t> </a:t>
            </a:r>
            <a:r>
              <a:rPr lang="en-US" sz="8000" dirty="0">
                <a:latin typeface="+mn-lt"/>
              </a:rPr>
              <a:t>/</a:t>
            </a:r>
          </a:p>
          <a:p>
            <a:pPr algn="ctr"/>
            <a:r>
              <a:rPr lang="zh-CN" altLang="en-US" sz="8000" dirty="0">
                <a:latin typeface="+mn-lt"/>
              </a:rPr>
              <a:t>风险和内部审计与数据的关系</a:t>
            </a:r>
            <a:endParaRPr lang="en-US" sz="1600" dirty="0">
              <a:latin typeface="+mn-lt"/>
            </a:endParaRPr>
          </a:p>
        </p:txBody>
      </p:sp>
      <p:sp>
        <p:nvSpPr>
          <p:cNvPr id="6" name="TextBox 5">
            <a:extLst>
              <a:ext uri="{FF2B5EF4-FFF2-40B4-BE49-F238E27FC236}">
                <a16:creationId xmlns:a16="http://schemas.microsoft.com/office/drawing/2014/main" id="{C9D14986-96D8-47C3-99BB-D1D4E926646E}"/>
              </a:ext>
            </a:extLst>
          </p:cNvPr>
          <p:cNvSpPr txBox="1"/>
          <p:nvPr/>
        </p:nvSpPr>
        <p:spPr>
          <a:xfrm>
            <a:off x="3361508" y="4948378"/>
            <a:ext cx="6487886" cy="1077218"/>
          </a:xfrm>
          <a:prstGeom prst="rect">
            <a:avLst/>
          </a:prstGeom>
          <a:noFill/>
        </p:spPr>
        <p:txBody>
          <a:bodyPr wrap="square">
            <a:spAutoFit/>
          </a:bodyPr>
          <a:lstStyle/>
          <a:p>
            <a:pPr algn="ctr"/>
            <a:r>
              <a:rPr lang="en-US" sz="3200" b="0" i="0" dirty="0">
                <a:solidFill>
                  <a:srgbClr val="FFC000"/>
                </a:solidFill>
                <a:effectLst/>
                <a:latin typeface="oswaldregular"/>
              </a:rPr>
              <a:t>Data Analytics Transforms Internal Auditors Into Strategic Advisors</a:t>
            </a:r>
            <a:r>
              <a:rPr lang="zh-CN" altLang="en-US" sz="3200" b="0" i="0" dirty="0">
                <a:solidFill>
                  <a:srgbClr val="FFC000"/>
                </a:solidFill>
                <a:effectLst/>
                <a:latin typeface="oswaldregular"/>
              </a:rPr>
              <a:t>策略顾问</a:t>
            </a:r>
            <a:endParaRPr lang="en-US" sz="3200" b="0" i="0" dirty="0">
              <a:solidFill>
                <a:srgbClr val="FFC000"/>
              </a:solidFill>
              <a:effectLst/>
              <a:latin typeface="oswaldregular"/>
            </a:endParaRPr>
          </a:p>
        </p:txBody>
      </p:sp>
      <p:sp>
        <p:nvSpPr>
          <p:cNvPr id="8" name="TextBox 7">
            <a:extLst>
              <a:ext uri="{FF2B5EF4-FFF2-40B4-BE49-F238E27FC236}">
                <a16:creationId xmlns:a16="http://schemas.microsoft.com/office/drawing/2014/main" id="{A8D82E51-19AF-4986-96B6-68BDC5148FAA}"/>
              </a:ext>
            </a:extLst>
          </p:cNvPr>
          <p:cNvSpPr txBox="1"/>
          <p:nvPr/>
        </p:nvSpPr>
        <p:spPr>
          <a:xfrm>
            <a:off x="3274423" y="2786062"/>
            <a:ext cx="6426926" cy="2031325"/>
          </a:xfrm>
          <a:prstGeom prst="rect">
            <a:avLst/>
          </a:prstGeom>
          <a:noFill/>
        </p:spPr>
        <p:txBody>
          <a:bodyPr wrap="square">
            <a:spAutoFit/>
          </a:bodyPr>
          <a:lstStyle/>
          <a:p>
            <a:r>
              <a:rPr lang="en-US" dirty="0">
                <a:solidFill>
                  <a:srgbClr val="FFC000"/>
                </a:solidFill>
              </a:rPr>
              <a:t>Internal audit in the age of data analytics</a:t>
            </a:r>
            <a:r>
              <a:rPr lang="zh-CN" altLang="en-US" dirty="0">
                <a:solidFill>
                  <a:srgbClr val="FFC000"/>
                </a:solidFill>
              </a:rPr>
              <a:t>数据时代下的内部审计</a:t>
            </a:r>
            <a:endParaRPr lang="en-US" dirty="0">
              <a:solidFill>
                <a:srgbClr val="FFC000"/>
              </a:solidFill>
            </a:endParaRPr>
          </a:p>
          <a:p>
            <a:pPr lvl="1"/>
            <a:r>
              <a:rPr lang="en-US" dirty="0"/>
              <a:t>Fast-evolving technologies that generate-increasing amounts of data have created </a:t>
            </a:r>
            <a:r>
              <a:rPr lang="en-US" dirty="0">
                <a:solidFill>
                  <a:srgbClr val="FFC000"/>
                </a:solidFill>
              </a:rPr>
              <a:t>an opportunity</a:t>
            </a:r>
            <a:r>
              <a:rPr lang="zh-CN" altLang="en-US" dirty="0">
                <a:solidFill>
                  <a:srgbClr val="FFC000"/>
                </a:solidFill>
              </a:rPr>
              <a:t>机会</a:t>
            </a:r>
            <a:r>
              <a:rPr lang="en-US" dirty="0">
                <a:solidFill>
                  <a:srgbClr val="FFC000"/>
                </a:solidFill>
              </a:rPr>
              <a:t> </a:t>
            </a:r>
            <a:r>
              <a:rPr lang="en-US" dirty="0"/>
              <a:t>for internal audit departments to leverage data to evaluate risk and drive audit insight. As a result, data analytics is increasingly becoming an </a:t>
            </a:r>
            <a:r>
              <a:rPr lang="en-US" dirty="0">
                <a:solidFill>
                  <a:srgbClr val="FFC000"/>
                </a:solidFill>
              </a:rPr>
              <a:t>indispensable element</a:t>
            </a:r>
            <a:r>
              <a:rPr lang="zh-CN" altLang="en-US" dirty="0">
                <a:solidFill>
                  <a:srgbClr val="FFC000"/>
                </a:solidFill>
              </a:rPr>
              <a:t>不可分割的元素</a:t>
            </a:r>
            <a:r>
              <a:rPr lang="en-US" dirty="0">
                <a:solidFill>
                  <a:srgbClr val="FFC000"/>
                </a:solidFill>
              </a:rPr>
              <a:t> </a:t>
            </a:r>
            <a:r>
              <a:rPr lang="en-US" dirty="0"/>
              <a:t>of the internal audit toolset.</a:t>
            </a:r>
          </a:p>
        </p:txBody>
      </p:sp>
    </p:spTree>
    <p:extLst>
      <p:ext uri="{BB962C8B-B14F-4D97-AF65-F5344CB8AC3E}">
        <p14:creationId xmlns:p14="http://schemas.microsoft.com/office/powerpoint/2010/main" val="32533763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5279" y="902072"/>
            <a:ext cx="10538669" cy="1178379"/>
          </a:xfrm>
        </p:spPr>
        <p:txBody>
          <a:bodyPr>
            <a:normAutofit fontScale="90000"/>
          </a:bodyPr>
          <a:lstStyle/>
          <a:p>
            <a:pPr algn="ctr"/>
            <a:r>
              <a:rPr lang="en-US" dirty="0"/>
              <a:t>Business Data analysis</a:t>
            </a:r>
            <a:r>
              <a:rPr lang="en-US" altLang="zh-CN" dirty="0"/>
              <a:t>/</a:t>
            </a:r>
            <a:r>
              <a:rPr lang="zh-CN" altLang="en-US" dirty="0"/>
              <a:t>商业数据分析</a:t>
            </a:r>
            <a:br>
              <a:rPr lang="en-US" dirty="0"/>
            </a:br>
            <a:br>
              <a:rPr lang="en-US" dirty="0"/>
            </a:br>
            <a:endParaRPr lang="en-US" sz="3200" dirty="0">
              <a:latin typeface="+mn-lt"/>
            </a:endParaRPr>
          </a:p>
        </p:txBody>
      </p:sp>
      <p:sp>
        <p:nvSpPr>
          <p:cNvPr id="4" name="Title 1"/>
          <p:cNvSpPr txBox="1">
            <a:spLocks/>
          </p:cNvSpPr>
          <p:nvPr/>
        </p:nvSpPr>
        <p:spPr>
          <a:xfrm>
            <a:off x="1118052" y="1633484"/>
            <a:ext cx="10131425" cy="587213"/>
          </a:xfrm>
          <a:prstGeom prst="rect">
            <a:avLst/>
          </a:prstGeom>
          <a:effectLst/>
        </p:spPr>
        <p:txBody>
          <a:bodyPr vert="horz" lIns="91440" tIns="45720" rIns="91440" bIns="45720" rtlCol="0" anchor="ctr">
            <a:normAutofit fontScale="250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r>
              <a:rPr lang="en-US" sz="2400" dirty="0"/>
            </a:br>
            <a:r>
              <a:rPr lang="en-US" sz="8000" dirty="0">
                <a:latin typeface="+mn-lt"/>
              </a:rPr>
              <a:t>internal audit  and</a:t>
            </a:r>
            <a:r>
              <a:rPr lang="zh-CN" altLang="en-US" sz="8000" dirty="0">
                <a:latin typeface="+mn-lt"/>
              </a:rPr>
              <a:t> </a:t>
            </a:r>
            <a:r>
              <a:rPr lang="en-US" altLang="zh-CN" sz="8000" dirty="0">
                <a:latin typeface="+mn-lt"/>
              </a:rPr>
              <a:t>DATA</a:t>
            </a:r>
            <a:r>
              <a:rPr lang="zh-CN" altLang="en-US" sz="8000" dirty="0">
                <a:latin typeface="+mn-lt"/>
              </a:rPr>
              <a:t> </a:t>
            </a:r>
            <a:r>
              <a:rPr lang="en-US" sz="8000" dirty="0">
                <a:latin typeface="+mn-lt"/>
              </a:rPr>
              <a:t>/</a:t>
            </a:r>
          </a:p>
          <a:p>
            <a:pPr algn="ctr"/>
            <a:r>
              <a:rPr lang="zh-CN" altLang="en-US" sz="8000" dirty="0">
                <a:latin typeface="+mn-lt"/>
              </a:rPr>
              <a:t>风险和内部审计与数据的关系</a:t>
            </a:r>
            <a:endParaRPr lang="en-US" sz="1600" dirty="0">
              <a:latin typeface="+mn-lt"/>
            </a:endParaRPr>
          </a:p>
        </p:txBody>
      </p:sp>
      <p:sp>
        <p:nvSpPr>
          <p:cNvPr id="7" name="TextBox 6">
            <a:extLst>
              <a:ext uri="{FF2B5EF4-FFF2-40B4-BE49-F238E27FC236}">
                <a16:creationId xmlns:a16="http://schemas.microsoft.com/office/drawing/2014/main" id="{FB45EEC7-3131-4ADB-B875-BE5BE0618A0D}"/>
              </a:ext>
            </a:extLst>
          </p:cNvPr>
          <p:cNvSpPr txBox="1"/>
          <p:nvPr/>
        </p:nvSpPr>
        <p:spPr>
          <a:xfrm>
            <a:off x="1759131" y="3348613"/>
            <a:ext cx="8725989" cy="1200329"/>
          </a:xfrm>
          <a:prstGeom prst="rect">
            <a:avLst/>
          </a:prstGeom>
          <a:noFill/>
        </p:spPr>
        <p:txBody>
          <a:bodyPr wrap="square">
            <a:spAutoFit/>
          </a:bodyPr>
          <a:lstStyle/>
          <a:p>
            <a:r>
              <a:rPr lang="en-US" sz="3600" dirty="0">
                <a:solidFill>
                  <a:srgbClr val="FFC000"/>
                </a:solidFill>
              </a:rPr>
              <a:t>Audit Analytics &amp; F</a:t>
            </a:r>
            <a:r>
              <a:rPr lang="en-US" altLang="zh-CN" sz="3600" dirty="0">
                <a:solidFill>
                  <a:srgbClr val="FFC000"/>
                </a:solidFill>
              </a:rPr>
              <a:t>inancial </a:t>
            </a:r>
            <a:r>
              <a:rPr lang="en-US" sz="3600" dirty="0">
                <a:solidFill>
                  <a:srgbClr val="FFC000"/>
                </a:solidFill>
              </a:rPr>
              <a:t>Fraud Risk Analysis</a:t>
            </a:r>
          </a:p>
          <a:p>
            <a:r>
              <a:rPr lang="zh-CN" altLang="en-US" sz="3600" dirty="0">
                <a:solidFill>
                  <a:srgbClr val="FFC000"/>
                </a:solidFill>
              </a:rPr>
              <a:t>审计分析和金融欺诈风险分析</a:t>
            </a:r>
            <a:endParaRPr lang="en-US" sz="3600" dirty="0">
              <a:solidFill>
                <a:srgbClr val="FFC000"/>
              </a:solidFill>
            </a:endParaRPr>
          </a:p>
        </p:txBody>
      </p:sp>
    </p:spTree>
    <p:extLst>
      <p:ext uri="{BB962C8B-B14F-4D97-AF65-F5344CB8AC3E}">
        <p14:creationId xmlns:p14="http://schemas.microsoft.com/office/powerpoint/2010/main" val="30827409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5279" y="902072"/>
            <a:ext cx="10538669" cy="1178379"/>
          </a:xfrm>
        </p:spPr>
        <p:txBody>
          <a:bodyPr>
            <a:normAutofit fontScale="90000"/>
          </a:bodyPr>
          <a:lstStyle/>
          <a:p>
            <a:pPr algn="ctr"/>
            <a:r>
              <a:rPr lang="en-US" dirty="0"/>
              <a:t>Business Data analysis</a:t>
            </a:r>
            <a:r>
              <a:rPr lang="en-US" altLang="zh-CN" dirty="0"/>
              <a:t>/</a:t>
            </a:r>
            <a:r>
              <a:rPr lang="zh-CN" altLang="en-US" dirty="0"/>
              <a:t>商业数据分析</a:t>
            </a:r>
            <a:br>
              <a:rPr lang="en-US" dirty="0"/>
            </a:br>
            <a:br>
              <a:rPr lang="en-US" dirty="0"/>
            </a:br>
            <a:endParaRPr lang="en-US" sz="3200" dirty="0">
              <a:latin typeface="+mn-lt"/>
            </a:endParaRPr>
          </a:p>
        </p:txBody>
      </p:sp>
      <p:sp>
        <p:nvSpPr>
          <p:cNvPr id="4" name="Title 1"/>
          <p:cNvSpPr txBox="1">
            <a:spLocks/>
          </p:cNvSpPr>
          <p:nvPr/>
        </p:nvSpPr>
        <p:spPr>
          <a:xfrm>
            <a:off x="1118052" y="1633484"/>
            <a:ext cx="10131425" cy="587213"/>
          </a:xfrm>
          <a:prstGeom prst="rect">
            <a:avLst/>
          </a:prstGeom>
          <a:effectLst/>
        </p:spPr>
        <p:txBody>
          <a:bodyPr vert="horz" lIns="91440" tIns="45720" rIns="91440" bIns="45720" rtlCol="0" anchor="ctr">
            <a:normAutofit fontScale="250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r>
              <a:rPr lang="en-US" sz="2400" dirty="0"/>
            </a:br>
            <a:r>
              <a:rPr lang="en-US" sz="8000" dirty="0">
                <a:latin typeface="+mn-lt"/>
              </a:rPr>
              <a:t>internal audit  and</a:t>
            </a:r>
            <a:r>
              <a:rPr lang="zh-CN" altLang="en-US" sz="8000" dirty="0">
                <a:latin typeface="+mn-lt"/>
              </a:rPr>
              <a:t> </a:t>
            </a:r>
            <a:r>
              <a:rPr lang="en-US" altLang="zh-CN" sz="8000" dirty="0">
                <a:latin typeface="+mn-lt"/>
              </a:rPr>
              <a:t>DATA</a:t>
            </a:r>
            <a:r>
              <a:rPr lang="zh-CN" altLang="en-US" sz="8000" dirty="0">
                <a:latin typeface="+mn-lt"/>
              </a:rPr>
              <a:t> </a:t>
            </a:r>
            <a:r>
              <a:rPr lang="en-US" sz="8000" dirty="0">
                <a:latin typeface="+mn-lt"/>
              </a:rPr>
              <a:t>/</a:t>
            </a:r>
          </a:p>
          <a:p>
            <a:pPr algn="ctr"/>
            <a:r>
              <a:rPr lang="zh-CN" altLang="en-US" sz="8000" dirty="0">
                <a:latin typeface="+mn-lt"/>
              </a:rPr>
              <a:t>风险和内部审计与数据的关系</a:t>
            </a:r>
            <a:endParaRPr lang="en-US" sz="1600" dirty="0">
              <a:latin typeface="+mn-lt"/>
            </a:endParaRPr>
          </a:p>
        </p:txBody>
      </p:sp>
      <p:grpSp>
        <p:nvGrpSpPr>
          <p:cNvPr id="22" name="Group 21">
            <a:extLst>
              <a:ext uri="{FF2B5EF4-FFF2-40B4-BE49-F238E27FC236}">
                <a16:creationId xmlns:a16="http://schemas.microsoft.com/office/drawing/2014/main" id="{743ABA8F-A45C-473F-989F-F046D2B0A4B6}"/>
              </a:ext>
            </a:extLst>
          </p:cNvPr>
          <p:cNvGrpSpPr/>
          <p:nvPr/>
        </p:nvGrpSpPr>
        <p:grpSpPr>
          <a:xfrm>
            <a:off x="4107486" y="2952109"/>
            <a:ext cx="4941119" cy="1768810"/>
            <a:chOff x="3296872" y="2881510"/>
            <a:chExt cx="4941119" cy="1768810"/>
          </a:xfrm>
        </p:grpSpPr>
        <p:sp>
          <p:nvSpPr>
            <p:cNvPr id="3" name="TextBox 2">
              <a:extLst>
                <a:ext uri="{FF2B5EF4-FFF2-40B4-BE49-F238E27FC236}">
                  <a16:creationId xmlns:a16="http://schemas.microsoft.com/office/drawing/2014/main" id="{95811E33-3E6C-4722-93D1-AB7F85934D9F}"/>
                </a:ext>
              </a:extLst>
            </p:cNvPr>
            <p:cNvSpPr txBox="1"/>
            <p:nvPr/>
          </p:nvSpPr>
          <p:spPr>
            <a:xfrm>
              <a:off x="3296873" y="2894202"/>
              <a:ext cx="1627465" cy="369332"/>
            </a:xfrm>
            <a:prstGeom prst="rect">
              <a:avLst/>
            </a:prstGeom>
            <a:noFill/>
          </p:spPr>
          <p:txBody>
            <a:bodyPr wrap="square" rtlCol="0">
              <a:spAutoFit/>
            </a:bodyPr>
            <a:lstStyle/>
            <a:p>
              <a:r>
                <a:rPr lang="en-US" dirty="0"/>
                <a:t>Findings 1</a:t>
              </a:r>
            </a:p>
          </p:txBody>
        </p:sp>
        <p:sp>
          <p:nvSpPr>
            <p:cNvPr id="7" name="TextBox 6">
              <a:extLst>
                <a:ext uri="{FF2B5EF4-FFF2-40B4-BE49-F238E27FC236}">
                  <a16:creationId xmlns:a16="http://schemas.microsoft.com/office/drawing/2014/main" id="{3386FCA4-1AF1-4D6B-BB74-C03A30A48A1E}"/>
                </a:ext>
              </a:extLst>
            </p:cNvPr>
            <p:cNvSpPr txBox="1"/>
            <p:nvPr/>
          </p:nvSpPr>
          <p:spPr>
            <a:xfrm>
              <a:off x="6551803" y="2881510"/>
              <a:ext cx="1627465" cy="369332"/>
            </a:xfrm>
            <a:prstGeom prst="rect">
              <a:avLst/>
            </a:prstGeom>
            <a:noFill/>
          </p:spPr>
          <p:txBody>
            <a:bodyPr wrap="square" rtlCol="0">
              <a:spAutoFit/>
            </a:bodyPr>
            <a:lstStyle/>
            <a:p>
              <a:r>
                <a:rPr lang="en-US" dirty="0"/>
                <a:t>Fraud Risk?</a:t>
              </a:r>
            </a:p>
          </p:txBody>
        </p:sp>
        <p:sp>
          <p:nvSpPr>
            <p:cNvPr id="9" name="TextBox 8">
              <a:extLst>
                <a:ext uri="{FF2B5EF4-FFF2-40B4-BE49-F238E27FC236}">
                  <a16:creationId xmlns:a16="http://schemas.microsoft.com/office/drawing/2014/main" id="{4C941BB5-6006-4142-A11D-77CBB5CECA6E}"/>
                </a:ext>
              </a:extLst>
            </p:cNvPr>
            <p:cNvSpPr txBox="1"/>
            <p:nvPr/>
          </p:nvSpPr>
          <p:spPr>
            <a:xfrm>
              <a:off x="3296873" y="4280988"/>
              <a:ext cx="1627465" cy="369332"/>
            </a:xfrm>
            <a:prstGeom prst="rect">
              <a:avLst/>
            </a:prstGeom>
            <a:noFill/>
          </p:spPr>
          <p:txBody>
            <a:bodyPr wrap="square" rtlCol="0">
              <a:spAutoFit/>
            </a:bodyPr>
            <a:lstStyle/>
            <a:p>
              <a:r>
                <a:rPr lang="en-US" dirty="0"/>
                <a:t>Findings 10000</a:t>
              </a:r>
            </a:p>
          </p:txBody>
        </p:sp>
        <p:sp>
          <p:nvSpPr>
            <p:cNvPr id="10" name="TextBox 9">
              <a:extLst>
                <a:ext uri="{FF2B5EF4-FFF2-40B4-BE49-F238E27FC236}">
                  <a16:creationId xmlns:a16="http://schemas.microsoft.com/office/drawing/2014/main" id="{D90C5CB8-2669-4C38-B4E2-1D75DF369660}"/>
                </a:ext>
              </a:extLst>
            </p:cNvPr>
            <p:cNvSpPr txBox="1"/>
            <p:nvPr/>
          </p:nvSpPr>
          <p:spPr>
            <a:xfrm>
              <a:off x="3296873" y="3759292"/>
              <a:ext cx="1627465" cy="369332"/>
            </a:xfrm>
            <a:prstGeom prst="rect">
              <a:avLst/>
            </a:prstGeom>
            <a:noFill/>
          </p:spPr>
          <p:txBody>
            <a:bodyPr wrap="square" rtlCol="0">
              <a:spAutoFit/>
            </a:bodyPr>
            <a:lstStyle/>
            <a:p>
              <a:r>
                <a:rPr lang="en-US" dirty="0"/>
                <a:t>…</a:t>
              </a:r>
            </a:p>
          </p:txBody>
        </p:sp>
        <p:cxnSp>
          <p:nvCxnSpPr>
            <p:cNvPr id="11" name="Straight Arrow Connector 10">
              <a:extLst>
                <a:ext uri="{FF2B5EF4-FFF2-40B4-BE49-F238E27FC236}">
                  <a16:creationId xmlns:a16="http://schemas.microsoft.com/office/drawing/2014/main" id="{9ADE2AD3-AED8-40EB-8A1B-83DED4F12D7C}"/>
                </a:ext>
              </a:extLst>
            </p:cNvPr>
            <p:cNvCxnSpPr>
              <a:cxnSpLocks/>
              <a:stCxn id="3" idx="3"/>
              <a:endCxn id="7" idx="1"/>
            </p:cNvCxnSpPr>
            <p:nvPr/>
          </p:nvCxnSpPr>
          <p:spPr>
            <a:xfrm flipV="1">
              <a:off x="4924338" y="3066176"/>
              <a:ext cx="1627465" cy="126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0BD6C20-72CD-4735-A179-4B66E38EFC58}"/>
                </a:ext>
              </a:extLst>
            </p:cNvPr>
            <p:cNvSpPr txBox="1"/>
            <p:nvPr/>
          </p:nvSpPr>
          <p:spPr>
            <a:xfrm>
              <a:off x="3296872" y="3387863"/>
              <a:ext cx="1627465" cy="369332"/>
            </a:xfrm>
            <a:prstGeom prst="rect">
              <a:avLst/>
            </a:prstGeom>
            <a:noFill/>
          </p:spPr>
          <p:txBody>
            <a:bodyPr wrap="square" rtlCol="0">
              <a:spAutoFit/>
            </a:bodyPr>
            <a:lstStyle/>
            <a:p>
              <a:r>
                <a:rPr lang="en-US" dirty="0"/>
                <a:t>Findings 2</a:t>
              </a:r>
            </a:p>
          </p:txBody>
        </p:sp>
        <p:sp>
          <p:nvSpPr>
            <p:cNvPr id="15" name="TextBox 14">
              <a:extLst>
                <a:ext uri="{FF2B5EF4-FFF2-40B4-BE49-F238E27FC236}">
                  <a16:creationId xmlns:a16="http://schemas.microsoft.com/office/drawing/2014/main" id="{12E17F27-7554-48C4-A774-3346B207E0EC}"/>
                </a:ext>
              </a:extLst>
            </p:cNvPr>
            <p:cNvSpPr txBox="1"/>
            <p:nvPr/>
          </p:nvSpPr>
          <p:spPr>
            <a:xfrm>
              <a:off x="6610526" y="3385067"/>
              <a:ext cx="1627465" cy="369332"/>
            </a:xfrm>
            <a:prstGeom prst="rect">
              <a:avLst/>
            </a:prstGeom>
            <a:noFill/>
          </p:spPr>
          <p:txBody>
            <a:bodyPr wrap="square" rtlCol="0">
              <a:spAutoFit/>
            </a:bodyPr>
            <a:lstStyle/>
            <a:p>
              <a:r>
                <a:rPr lang="en-US" dirty="0"/>
                <a:t>Fraud Risk?</a:t>
              </a:r>
            </a:p>
          </p:txBody>
        </p:sp>
        <p:cxnSp>
          <p:nvCxnSpPr>
            <p:cNvPr id="16" name="Straight Arrow Connector 15">
              <a:extLst>
                <a:ext uri="{FF2B5EF4-FFF2-40B4-BE49-F238E27FC236}">
                  <a16:creationId xmlns:a16="http://schemas.microsoft.com/office/drawing/2014/main" id="{C007D9F1-AEE9-4F42-BA50-71FFA6ACF0B3}"/>
                </a:ext>
              </a:extLst>
            </p:cNvPr>
            <p:cNvCxnSpPr>
              <a:cxnSpLocks/>
              <a:stCxn id="12" idx="3"/>
              <a:endCxn id="15" idx="1"/>
            </p:cNvCxnSpPr>
            <p:nvPr/>
          </p:nvCxnSpPr>
          <p:spPr>
            <a:xfrm flipV="1">
              <a:off x="4924337" y="3569733"/>
              <a:ext cx="1686189" cy="2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51641EE-692D-4448-89FE-8E841988BCD8}"/>
                </a:ext>
              </a:extLst>
            </p:cNvPr>
            <p:cNvSpPr txBox="1"/>
            <p:nvPr/>
          </p:nvSpPr>
          <p:spPr>
            <a:xfrm>
              <a:off x="6610526" y="4230546"/>
              <a:ext cx="1627465" cy="369332"/>
            </a:xfrm>
            <a:prstGeom prst="rect">
              <a:avLst/>
            </a:prstGeom>
            <a:noFill/>
          </p:spPr>
          <p:txBody>
            <a:bodyPr wrap="square" rtlCol="0">
              <a:spAutoFit/>
            </a:bodyPr>
            <a:lstStyle/>
            <a:p>
              <a:r>
                <a:rPr lang="en-US" dirty="0"/>
                <a:t>Fraud Risk?</a:t>
              </a:r>
            </a:p>
          </p:txBody>
        </p:sp>
        <p:cxnSp>
          <p:nvCxnSpPr>
            <p:cNvPr id="20" name="Straight Arrow Connector 19">
              <a:extLst>
                <a:ext uri="{FF2B5EF4-FFF2-40B4-BE49-F238E27FC236}">
                  <a16:creationId xmlns:a16="http://schemas.microsoft.com/office/drawing/2014/main" id="{FE89079B-A791-400C-B482-85E99653ACAC}"/>
                </a:ext>
              </a:extLst>
            </p:cNvPr>
            <p:cNvCxnSpPr>
              <a:cxnSpLocks/>
              <a:endCxn id="19" idx="1"/>
            </p:cNvCxnSpPr>
            <p:nvPr/>
          </p:nvCxnSpPr>
          <p:spPr>
            <a:xfrm>
              <a:off x="4961518" y="4415212"/>
              <a:ext cx="16490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705573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5279" y="902072"/>
            <a:ext cx="10538669" cy="1178379"/>
          </a:xfrm>
        </p:spPr>
        <p:txBody>
          <a:bodyPr>
            <a:normAutofit fontScale="90000"/>
          </a:bodyPr>
          <a:lstStyle/>
          <a:p>
            <a:pPr algn="ctr"/>
            <a:r>
              <a:rPr lang="en-US" dirty="0"/>
              <a:t>Business Data analysis</a:t>
            </a:r>
            <a:r>
              <a:rPr lang="en-US" altLang="zh-CN" dirty="0"/>
              <a:t>/</a:t>
            </a:r>
            <a:r>
              <a:rPr lang="zh-CN" altLang="en-US" dirty="0"/>
              <a:t>商业数据分析</a:t>
            </a:r>
            <a:br>
              <a:rPr lang="en-US" dirty="0"/>
            </a:br>
            <a:br>
              <a:rPr lang="en-US" dirty="0"/>
            </a:br>
            <a:endParaRPr lang="en-US" sz="3200" dirty="0">
              <a:latin typeface="+mn-lt"/>
            </a:endParaRPr>
          </a:p>
        </p:txBody>
      </p:sp>
      <p:sp>
        <p:nvSpPr>
          <p:cNvPr id="4" name="Title 1"/>
          <p:cNvSpPr txBox="1">
            <a:spLocks/>
          </p:cNvSpPr>
          <p:nvPr/>
        </p:nvSpPr>
        <p:spPr>
          <a:xfrm>
            <a:off x="1118052" y="1633484"/>
            <a:ext cx="10131425" cy="587213"/>
          </a:xfrm>
          <a:prstGeom prst="rect">
            <a:avLst/>
          </a:prstGeom>
          <a:effectLst/>
        </p:spPr>
        <p:txBody>
          <a:bodyPr vert="horz" lIns="91440" tIns="45720" rIns="91440" bIns="45720" rtlCol="0" anchor="ctr">
            <a:normAutofit fontScale="250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r>
              <a:rPr lang="en-US" sz="2400" dirty="0"/>
            </a:br>
            <a:r>
              <a:rPr lang="en-US" sz="8000" dirty="0">
                <a:latin typeface="+mn-lt"/>
              </a:rPr>
              <a:t>internal audit  and</a:t>
            </a:r>
            <a:r>
              <a:rPr lang="zh-CN" altLang="en-US" sz="8000" dirty="0">
                <a:latin typeface="+mn-lt"/>
              </a:rPr>
              <a:t> </a:t>
            </a:r>
            <a:r>
              <a:rPr lang="en-US" altLang="zh-CN" sz="8000" dirty="0">
                <a:latin typeface="+mn-lt"/>
              </a:rPr>
              <a:t>DATA</a:t>
            </a:r>
            <a:r>
              <a:rPr lang="zh-CN" altLang="en-US" sz="8000" dirty="0">
                <a:latin typeface="+mn-lt"/>
              </a:rPr>
              <a:t> </a:t>
            </a:r>
            <a:r>
              <a:rPr lang="en-US" sz="8000" dirty="0">
                <a:latin typeface="+mn-lt"/>
              </a:rPr>
              <a:t>/</a:t>
            </a:r>
          </a:p>
          <a:p>
            <a:pPr algn="ctr"/>
            <a:r>
              <a:rPr lang="zh-CN" altLang="en-US" sz="8000" dirty="0">
                <a:latin typeface="+mn-lt"/>
              </a:rPr>
              <a:t>风险和内部审计与数据的关系</a:t>
            </a:r>
            <a:endParaRPr lang="en-US" sz="1600" dirty="0">
              <a:latin typeface="+mn-lt"/>
            </a:endParaRPr>
          </a:p>
        </p:txBody>
      </p:sp>
      <p:sp>
        <p:nvSpPr>
          <p:cNvPr id="7" name="TextBox 6">
            <a:extLst>
              <a:ext uri="{FF2B5EF4-FFF2-40B4-BE49-F238E27FC236}">
                <a16:creationId xmlns:a16="http://schemas.microsoft.com/office/drawing/2014/main" id="{FB45EEC7-3131-4ADB-B875-BE5BE0618A0D}"/>
              </a:ext>
            </a:extLst>
          </p:cNvPr>
          <p:cNvSpPr txBox="1"/>
          <p:nvPr/>
        </p:nvSpPr>
        <p:spPr>
          <a:xfrm>
            <a:off x="1759131" y="3348613"/>
            <a:ext cx="8725989" cy="1200329"/>
          </a:xfrm>
          <a:prstGeom prst="rect">
            <a:avLst/>
          </a:prstGeom>
          <a:noFill/>
        </p:spPr>
        <p:txBody>
          <a:bodyPr wrap="square">
            <a:spAutoFit/>
          </a:bodyPr>
          <a:lstStyle/>
          <a:p>
            <a:r>
              <a:rPr lang="en-US" sz="3600" dirty="0">
                <a:solidFill>
                  <a:srgbClr val="FFC000"/>
                </a:solidFill>
              </a:rPr>
              <a:t>Audit Analytics &amp; B</a:t>
            </a:r>
            <a:r>
              <a:rPr lang="en-US" altLang="zh-CN" sz="3600" dirty="0">
                <a:solidFill>
                  <a:srgbClr val="FFC000"/>
                </a:solidFill>
              </a:rPr>
              <a:t>ankruptcy </a:t>
            </a:r>
            <a:r>
              <a:rPr lang="en-US" sz="3600" dirty="0">
                <a:solidFill>
                  <a:srgbClr val="FFC000"/>
                </a:solidFill>
              </a:rPr>
              <a:t>Analysis</a:t>
            </a:r>
          </a:p>
          <a:p>
            <a:r>
              <a:rPr lang="zh-CN" altLang="en-US" sz="3600" dirty="0">
                <a:solidFill>
                  <a:srgbClr val="FFC000"/>
                </a:solidFill>
              </a:rPr>
              <a:t>审计分析和破产分析</a:t>
            </a:r>
            <a:endParaRPr lang="en-US" sz="3600" dirty="0">
              <a:solidFill>
                <a:srgbClr val="FFC000"/>
              </a:solidFill>
            </a:endParaRPr>
          </a:p>
        </p:txBody>
      </p:sp>
    </p:spTree>
    <p:extLst>
      <p:ext uri="{BB962C8B-B14F-4D97-AF65-F5344CB8AC3E}">
        <p14:creationId xmlns:p14="http://schemas.microsoft.com/office/powerpoint/2010/main" val="33558971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935872" y="402966"/>
            <a:ext cx="10131425" cy="587213"/>
          </a:xfrm>
          <a:prstGeom prst="rect">
            <a:avLst/>
          </a:prstGeom>
          <a:effectLst/>
        </p:spPr>
        <p:txBody>
          <a:bodyPr vert="horz" lIns="91440" tIns="45720" rIns="91440" bIns="45720" rtlCol="0" anchor="ctr">
            <a:normAutofit fontScale="3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r>
              <a:rPr lang="en-US" sz="2400" dirty="0"/>
            </a:br>
            <a:r>
              <a:rPr lang="en-US" sz="8000" dirty="0">
                <a:latin typeface="+mn-lt"/>
              </a:rPr>
              <a:t>internal audit  </a:t>
            </a:r>
            <a:r>
              <a:rPr lang="en-US" altLang="zh-CN" sz="8000" dirty="0">
                <a:latin typeface="+mn-lt"/>
              </a:rPr>
              <a:t>&amp; </a:t>
            </a:r>
            <a:r>
              <a:rPr lang="en-US" sz="8000" dirty="0">
                <a:latin typeface="+mn-lt"/>
              </a:rPr>
              <a:t>RISK/</a:t>
            </a:r>
            <a:r>
              <a:rPr lang="zh-CN" altLang="en-US" sz="8000" dirty="0">
                <a:latin typeface="+mn-lt"/>
              </a:rPr>
              <a:t>风险和内部审计</a:t>
            </a:r>
            <a:endParaRPr lang="en-US" sz="1600" dirty="0">
              <a:latin typeface="+mn-lt"/>
            </a:endParaRPr>
          </a:p>
        </p:txBody>
      </p:sp>
      <p:sp>
        <p:nvSpPr>
          <p:cNvPr id="10" name="TextBox 9">
            <a:extLst>
              <a:ext uri="{FF2B5EF4-FFF2-40B4-BE49-F238E27FC236}">
                <a16:creationId xmlns:a16="http://schemas.microsoft.com/office/drawing/2014/main" id="{DFDECA51-7EA6-42BF-BB06-B1E7B0EFFA02}"/>
              </a:ext>
            </a:extLst>
          </p:cNvPr>
          <p:cNvSpPr txBox="1"/>
          <p:nvPr/>
        </p:nvSpPr>
        <p:spPr>
          <a:xfrm>
            <a:off x="1750423" y="2073271"/>
            <a:ext cx="4905984" cy="4339650"/>
          </a:xfrm>
          <a:prstGeom prst="rect">
            <a:avLst/>
          </a:prstGeom>
          <a:noFill/>
        </p:spPr>
        <p:txBody>
          <a:bodyPr wrap="square">
            <a:spAutoFit/>
          </a:bodyPr>
          <a:lstStyle/>
          <a:p>
            <a:r>
              <a:rPr lang="en-US" altLang="ja-JP" sz="1200" dirty="0"/>
              <a:t>Internal Risks: 	</a:t>
            </a:r>
          </a:p>
          <a:p>
            <a:r>
              <a:rPr lang="en-US" altLang="ja-JP" sz="1200" dirty="0" err="1"/>
              <a:t>i.Industry</a:t>
            </a:r>
            <a:r>
              <a:rPr lang="en-US" altLang="ja-JP" sz="1200" dirty="0"/>
              <a:t> risk (IR) </a:t>
            </a:r>
            <a:r>
              <a:rPr lang="zh-CN" altLang="en-US" sz="1200" dirty="0">
                <a:solidFill>
                  <a:srgbClr val="FFC000"/>
                </a:solidFill>
              </a:rPr>
              <a:t>行业风险</a:t>
            </a:r>
            <a:r>
              <a:rPr lang="en-US" altLang="ja-JP" sz="1200" dirty="0"/>
              <a:t>: </a:t>
            </a:r>
          </a:p>
          <a:p>
            <a:r>
              <a:rPr lang="en-US" altLang="ja-JP" sz="1200" dirty="0"/>
              <a:t>	Government policies and International agreements, </a:t>
            </a:r>
          </a:p>
          <a:p>
            <a:r>
              <a:rPr lang="en-US" altLang="ja-JP" sz="1200" dirty="0"/>
              <a:t>	Cyclicality, </a:t>
            </a:r>
          </a:p>
          <a:p>
            <a:r>
              <a:rPr lang="en-US" altLang="ja-JP" sz="1200" dirty="0"/>
              <a:t>	Degree of competition,				</a:t>
            </a:r>
          </a:p>
          <a:p>
            <a:r>
              <a:rPr lang="en-US" altLang="ja-JP" sz="1200" dirty="0"/>
              <a:t>	The price and stability of market supply,</a:t>
            </a:r>
          </a:p>
          <a:p>
            <a:r>
              <a:rPr lang="en-US" altLang="ja-JP" sz="1200" dirty="0"/>
              <a:t>	The size and growth of market demand,	</a:t>
            </a:r>
          </a:p>
          <a:p>
            <a:r>
              <a:rPr lang="en-US" altLang="ja-JP" sz="1200" dirty="0"/>
              <a:t>	The sensitivity to changes in macroeconomic factors,</a:t>
            </a:r>
          </a:p>
          <a:p>
            <a:r>
              <a:rPr lang="en-US" altLang="ja-JP" sz="1200" dirty="0"/>
              <a:t>	Domestic and international competitive power, </a:t>
            </a:r>
          </a:p>
          <a:p>
            <a:r>
              <a:rPr lang="en-US" altLang="ja-JP" sz="1200" dirty="0"/>
              <a:t>	Product Life Cycle.</a:t>
            </a:r>
          </a:p>
          <a:p>
            <a:r>
              <a:rPr lang="en-US" altLang="ja-JP" sz="1200" dirty="0" err="1"/>
              <a:t>ii.Management</a:t>
            </a:r>
            <a:r>
              <a:rPr lang="en-US" altLang="ja-JP" sz="1200" dirty="0"/>
              <a:t> risk(MR)</a:t>
            </a:r>
            <a:r>
              <a:rPr lang="zh-CN" altLang="en-US" sz="1200" dirty="0">
                <a:solidFill>
                  <a:srgbClr val="FFC000"/>
                </a:solidFill>
              </a:rPr>
              <a:t>管理风险</a:t>
            </a:r>
            <a:r>
              <a:rPr lang="en-US" altLang="ja-JP" sz="1200" dirty="0"/>
              <a:t>: </a:t>
            </a:r>
          </a:p>
          <a:p>
            <a:r>
              <a:rPr lang="en-US" altLang="ja-JP" sz="1200" dirty="0"/>
              <a:t>	Ability and competence of management, </a:t>
            </a:r>
          </a:p>
          <a:p>
            <a:r>
              <a:rPr lang="en-US" altLang="ja-JP" sz="1200" dirty="0"/>
              <a:t>	Stability of management,</a:t>
            </a:r>
          </a:p>
          <a:p>
            <a:r>
              <a:rPr lang="en-US" altLang="ja-JP" sz="1200" dirty="0"/>
              <a:t>	The relationship between management/ owner, </a:t>
            </a:r>
          </a:p>
          <a:p>
            <a:r>
              <a:rPr lang="en-US" altLang="ja-JP" sz="1200" dirty="0"/>
              <a:t>	Human resources management, </a:t>
            </a:r>
          </a:p>
          <a:p>
            <a:r>
              <a:rPr lang="en-US" altLang="ja-JP" sz="1200" dirty="0"/>
              <a:t>	Growth process/business performance, </a:t>
            </a:r>
          </a:p>
          <a:p>
            <a:r>
              <a:rPr lang="en-US" altLang="ja-JP" sz="1200" dirty="0"/>
              <a:t>	Short and long term business planning, </a:t>
            </a:r>
          </a:p>
          <a:p>
            <a:r>
              <a:rPr lang="en-US" altLang="ja-JP" sz="1200" dirty="0"/>
              <a:t>	achievement and feasibility. </a:t>
            </a:r>
          </a:p>
          <a:p>
            <a:r>
              <a:rPr lang="en-US" altLang="ja-JP" sz="1200" dirty="0" err="1"/>
              <a:t>iii.Financial</a:t>
            </a:r>
            <a:r>
              <a:rPr lang="en-US" altLang="ja-JP" sz="1200" dirty="0"/>
              <a:t> Flexibility(FF)</a:t>
            </a:r>
            <a:r>
              <a:rPr lang="zh-CN" altLang="en-US" sz="1200" dirty="0">
                <a:solidFill>
                  <a:srgbClr val="FFC000"/>
                </a:solidFill>
              </a:rPr>
              <a:t>金融灵活性</a:t>
            </a:r>
            <a:r>
              <a:rPr lang="en-US" altLang="ja-JP" sz="1200" dirty="0"/>
              <a:t>: </a:t>
            </a:r>
          </a:p>
          <a:p>
            <a:r>
              <a:rPr lang="en-US" altLang="ja-JP" sz="1200" dirty="0"/>
              <a:t>	Direct financing, </a:t>
            </a:r>
          </a:p>
          <a:p>
            <a:r>
              <a:rPr lang="en-US" altLang="ja-JP" sz="1200" dirty="0"/>
              <a:t>	Indirect financing, </a:t>
            </a:r>
          </a:p>
          <a:p>
            <a:r>
              <a:rPr lang="en-US" altLang="ja-JP" sz="1200" dirty="0"/>
              <a:t>	Other financing </a:t>
            </a:r>
          </a:p>
          <a:p>
            <a:endParaRPr lang="en-US" altLang="ja-JP" sz="1200" dirty="0"/>
          </a:p>
        </p:txBody>
      </p:sp>
      <p:sp>
        <p:nvSpPr>
          <p:cNvPr id="7" name="TextBox 6">
            <a:extLst>
              <a:ext uri="{FF2B5EF4-FFF2-40B4-BE49-F238E27FC236}">
                <a16:creationId xmlns:a16="http://schemas.microsoft.com/office/drawing/2014/main" id="{4B2809C3-84F1-44D9-8DB0-78F227A3ED36}"/>
              </a:ext>
            </a:extLst>
          </p:cNvPr>
          <p:cNvSpPr txBox="1"/>
          <p:nvPr/>
        </p:nvSpPr>
        <p:spPr>
          <a:xfrm>
            <a:off x="6426926" y="2257937"/>
            <a:ext cx="4553286" cy="3970318"/>
          </a:xfrm>
          <a:prstGeom prst="rect">
            <a:avLst/>
          </a:prstGeom>
          <a:noFill/>
        </p:spPr>
        <p:txBody>
          <a:bodyPr wrap="square">
            <a:spAutoFit/>
          </a:bodyPr>
          <a:lstStyle/>
          <a:p>
            <a:r>
              <a:rPr lang="en-US" altLang="ja-JP" sz="1400" dirty="0"/>
              <a:t>Internal Risks: 	</a:t>
            </a:r>
          </a:p>
          <a:p>
            <a:r>
              <a:rPr lang="en-US" altLang="ja-JP" sz="1400" dirty="0" err="1"/>
              <a:t>iv.Credibility</a:t>
            </a:r>
            <a:r>
              <a:rPr lang="en-US" altLang="ja-JP" sz="1400" dirty="0"/>
              <a:t> (CR)</a:t>
            </a:r>
            <a:r>
              <a:rPr lang="zh-CN" altLang="en-US" sz="1400" dirty="0">
                <a:solidFill>
                  <a:srgbClr val="FFC000"/>
                </a:solidFill>
              </a:rPr>
              <a:t>可信度（信用）</a:t>
            </a:r>
            <a:r>
              <a:rPr lang="en-US" altLang="ja-JP" sz="1400" dirty="0"/>
              <a:t>:  </a:t>
            </a:r>
          </a:p>
          <a:p>
            <a:r>
              <a:rPr lang="en-US" altLang="ja-JP" sz="1400" dirty="0"/>
              <a:t>	Credit history,  </a:t>
            </a:r>
          </a:p>
          <a:p>
            <a:r>
              <a:rPr lang="en-US" altLang="ja-JP" sz="1400" dirty="0"/>
              <a:t>	reliability of information, </a:t>
            </a:r>
          </a:p>
          <a:p>
            <a:r>
              <a:rPr lang="en-US" altLang="ja-JP" sz="1400" dirty="0"/>
              <a:t>	The relationship with financial institutes.</a:t>
            </a:r>
          </a:p>
          <a:p>
            <a:r>
              <a:rPr lang="en-US" altLang="ja-JP" sz="1400" dirty="0" err="1"/>
              <a:t>v.Competitiveness</a:t>
            </a:r>
            <a:r>
              <a:rPr lang="en-US" altLang="ja-JP" sz="1400" dirty="0"/>
              <a:t> (CO)</a:t>
            </a:r>
            <a:r>
              <a:rPr lang="zh-CN" altLang="en-US" sz="1400" dirty="0">
                <a:solidFill>
                  <a:srgbClr val="FFC000"/>
                </a:solidFill>
              </a:rPr>
              <a:t>竞争性</a:t>
            </a:r>
            <a:r>
              <a:rPr lang="en-US" altLang="ja-JP" sz="1400" dirty="0"/>
              <a:t>:  </a:t>
            </a:r>
          </a:p>
          <a:p>
            <a:r>
              <a:rPr lang="en-US" altLang="ja-JP" sz="1400" dirty="0"/>
              <a:t>	Market position, </a:t>
            </a:r>
          </a:p>
          <a:p>
            <a:r>
              <a:rPr lang="en-US" altLang="ja-JP" sz="1400" dirty="0"/>
              <a:t>	The level of core capacities, </a:t>
            </a:r>
          </a:p>
          <a:p>
            <a:r>
              <a:rPr lang="en-US" altLang="ja-JP" sz="1400" dirty="0"/>
              <a:t>	Differentiated strategy, </a:t>
            </a:r>
          </a:p>
          <a:p>
            <a:r>
              <a:rPr lang="en-US" altLang="ja-JP" sz="1400" dirty="0" err="1"/>
              <a:t>vi.Operating</a:t>
            </a:r>
            <a:r>
              <a:rPr lang="en-US" altLang="ja-JP" sz="1400" dirty="0"/>
              <a:t> Risk (OP)</a:t>
            </a:r>
            <a:r>
              <a:rPr lang="zh-CN" altLang="en-US" sz="1400" dirty="0">
                <a:solidFill>
                  <a:srgbClr val="FFC000"/>
                </a:solidFill>
              </a:rPr>
              <a:t>操作风险</a:t>
            </a:r>
            <a:r>
              <a:rPr lang="en-US" altLang="ja-JP" sz="1400" dirty="0"/>
              <a:t>:  </a:t>
            </a:r>
          </a:p>
          <a:p>
            <a:r>
              <a:rPr lang="en-US" altLang="ja-JP" sz="1400" dirty="0"/>
              <a:t>	The stability and diversity of procurement, </a:t>
            </a:r>
          </a:p>
          <a:p>
            <a:r>
              <a:rPr lang="en-US" altLang="ja-JP" sz="1400" dirty="0"/>
              <a:t>	The stability of transaction, </a:t>
            </a:r>
          </a:p>
          <a:p>
            <a:r>
              <a:rPr lang="en-US" altLang="ja-JP" sz="1400" dirty="0"/>
              <a:t>	The efficiency of production, </a:t>
            </a:r>
          </a:p>
          <a:p>
            <a:r>
              <a:rPr lang="en-US" altLang="ja-JP" sz="1400" dirty="0"/>
              <a:t>	The prospects for demand for product and service, </a:t>
            </a:r>
          </a:p>
          <a:p>
            <a:r>
              <a:rPr lang="en-US" altLang="ja-JP" sz="1400" dirty="0"/>
              <a:t>	Sales diversification,</a:t>
            </a:r>
          </a:p>
          <a:p>
            <a:r>
              <a:rPr lang="en-US" altLang="ja-JP" sz="1400" dirty="0"/>
              <a:t>	Sales price and settlement condition, </a:t>
            </a:r>
          </a:p>
          <a:p>
            <a:r>
              <a:rPr lang="en-US" altLang="ja-JP" sz="1400" dirty="0"/>
              <a:t>	Collection of A/R,</a:t>
            </a:r>
          </a:p>
          <a:p>
            <a:r>
              <a:rPr lang="en-US" altLang="ja-JP" sz="1400" dirty="0"/>
              <a:t>	Effectiveness of sale network.</a:t>
            </a:r>
          </a:p>
        </p:txBody>
      </p:sp>
      <p:sp>
        <p:nvSpPr>
          <p:cNvPr id="8" name="TextBox 7">
            <a:extLst>
              <a:ext uri="{FF2B5EF4-FFF2-40B4-BE49-F238E27FC236}">
                <a16:creationId xmlns:a16="http://schemas.microsoft.com/office/drawing/2014/main" id="{07805CD5-DA54-44DF-B719-9818D1841213}"/>
              </a:ext>
            </a:extLst>
          </p:cNvPr>
          <p:cNvSpPr txBox="1"/>
          <p:nvPr/>
        </p:nvSpPr>
        <p:spPr>
          <a:xfrm>
            <a:off x="3795466" y="1222161"/>
            <a:ext cx="4972944" cy="369332"/>
          </a:xfrm>
          <a:prstGeom prst="rect">
            <a:avLst/>
          </a:prstGeom>
          <a:noFill/>
        </p:spPr>
        <p:txBody>
          <a:bodyPr wrap="square">
            <a:spAutoFit/>
          </a:bodyPr>
          <a:lstStyle/>
          <a:p>
            <a:pPr algn="ctr"/>
            <a:r>
              <a:rPr lang="zh-CN" altLang="en-US" b="1" dirty="0">
                <a:solidFill>
                  <a:srgbClr val="FFC000"/>
                </a:solidFill>
                <a:latin typeface="arial" panose="020B0604020202020204" pitchFamily="34" charset="0"/>
              </a:rPr>
              <a:t>银行破产主要风险</a:t>
            </a:r>
            <a:endParaRPr lang="en-US" altLang="zh-CN" b="1" i="0" dirty="0">
              <a:solidFill>
                <a:srgbClr val="FFC000"/>
              </a:solidFill>
              <a:effectLst/>
              <a:latin typeface="arial" panose="020B0604020202020204" pitchFamily="34" charset="0"/>
            </a:endParaRPr>
          </a:p>
        </p:txBody>
      </p:sp>
    </p:spTree>
    <p:extLst>
      <p:ext uri="{BB962C8B-B14F-4D97-AF65-F5344CB8AC3E}">
        <p14:creationId xmlns:p14="http://schemas.microsoft.com/office/powerpoint/2010/main" val="10126847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9261" y="388293"/>
            <a:ext cx="10538669" cy="1178379"/>
          </a:xfrm>
        </p:spPr>
        <p:txBody>
          <a:bodyPr>
            <a:normAutofit fontScale="90000"/>
          </a:bodyPr>
          <a:lstStyle/>
          <a:p>
            <a:pPr algn="ctr"/>
            <a:r>
              <a:rPr lang="en-US" dirty="0"/>
              <a:t>Business Data analysis </a:t>
            </a:r>
            <a:r>
              <a:rPr lang="en-US" altLang="zh-CN" dirty="0"/>
              <a:t>/</a:t>
            </a:r>
            <a:r>
              <a:rPr lang="zh-CN" altLang="en-US" dirty="0"/>
              <a:t>商业数据分析</a:t>
            </a:r>
            <a:br>
              <a:rPr lang="en-US" dirty="0"/>
            </a:br>
            <a:br>
              <a:rPr lang="en-US" dirty="0"/>
            </a:br>
            <a:endParaRPr lang="en-US" sz="3200" dirty="0">
              <a:latin typeface="+mn-lt"/>
            </a:endParaRPr>
          </a:p>
        </p:txBody>
      </p:sp>
      <p:sp>
        <p:nvSpPr>
          <p:cNvPr id="4" name="Title 1"/>
          <p:cNvSpPr txBox="1">
            <a:spLocks/>
          </p:cNvSpPr>
          <p:nvPr/>
        </p:nvSpPr>
        <p:spPr>
          <a:xfrm>
            <a:off x="749261" y="1059376"/>
            <a:ext cx="10131425" cy="587213"/>
          </a:xfrm>
          <a:prstGeom prst="rect">
            <a:avLst/>
          </a:prstGeom>
          <a:effectLst/>
        </p:spPr>
        <p:txBody>
          <a:bodyPr vert="horz" lIns="91440" tIns="45720" rIns="91440" bIns="45720" rtlCol="0" anchor="ctr">
            <a:normAutofit fontScale="3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r>
              <a:rPr lang="en-US" sz="2400" dirty="0"/>
            </a:br>
            <a:r>
              <a:rPr lang="en-US" sz="8000" dirty="0">
                <a:latin typeface="+mn-lt"/>
              </a:rPr>
              <a:t>HR/</a:t>
            </a:r>
            <a:r>
              <a:rPr lang="zh-CN" altLang="en-US" sz="8000" dirty="0">
                <a:latin typeface="+mn-lt"/>
              </a:rPr>
              <a:t>人事部门数据分析</a:t>
            </a:r>
            <a:endParaRPr lang="en-US" sz="1600" dirty="0">
              <a:latin typeface="+mn-lt"/>
            </a:endParaRPr>
          </a:p>
        </p:txBody>
      </p:sp>
      <p:pic>
        <p:nvPicPr>
          <p:cNvPr id="2050" name="Picture 2" descr="HR Analytics: Definition, Example, HR Metrics Dashboard and Predictive HR  Analytics">
            <a:extLst>
              <a:ext uri="{FF2B5EF4-FFF2-40B4-BE49-F238E27FC236}">
                <a16:creationId xmlns:a16="http://schemas.microsoft.com/office/drawing/2014/main" id="{897C6541-6601-4F7D-BF29-F9695B3171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3425" y="1970005"/>
            <a:ext cx="7274767" cy="435606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2435AA7-4E38-40EE-8CC9-138A25551C50}"/>
              </a:ext>
            </a:extLst>
          </p:cNvPr>
          <p:cNvSpPr/>
          <p:nvPr/>
        </p:nvSpPr>
        <p:spPr>
          <a:xfrm>
            <a:off x="7860484" y="5578679"/>
            <a:ext cx="1718091" cy="4781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576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3BCA5E8-2700-400F-8E0A-21E23BEE3A8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pPr>
              <a:spcAft>
                <a:spcPts val="600"/>
              </a:spcAft>
            </a:pPr>
            <a:r>
              <a:rPr lang="zh-CN" altLang="en-US" sz="54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面试英语</a:t>
            </a:r>
            <a:r>
              <a:rPr lang="en-US" altLang="zh-CN" sz="54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a:t>
            </a:r>
            <a:r>
              <a:rPr lang="zh-CN" altLang="en-US" sz="54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反客为主</a:t>
            </a:r>
            <a:endParaRPr lang="en-US" sz="54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endParaRPr>
          </a:p>
        </p:txBody>
      </p:sp>
      <p:pic>
        <p:nvPicPr>
          <p:cNvPr id="2050" name="Picture 2" descr="Why Structured is Better When It Comes to Interviews">
            <a:extLst>
              <a:ext uri="{FF2B5EF4-FFF2-40B4-BE49-F238E27FC236}">
                <a16:creationId xmlns:a16="http://schemas.microsoft.com/office/drawing/2014/main" id="{92AC91B1-8986-4504-B7A3-390CABA7CB6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56068" y="1924505"/>
            <a:ext cx="3354676" cy="217633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Diagram 1">
            <a:extLst>
              <a:ext uri="{FF2B5EF4-FFF2-40B4-BE49-F238E27FC236}">
                <a16:creationId xmlns:a16="http://schemas.microsoft.com/office/drawing/2014/main" id="{B2A49481-8966-4094-9E4B-2BFF464F65D7}"/>
              </a:ext>
            </a:extLst>
          </p:cNvPr>
          <p:cNvGraphicFramePr/>
          <p:nvPr>
            <p:extLst>
              <p:ext uri="{D42A27DB-BD31-4B8C-83A1-F6EECF244321}">
                <p14:modId xmlns:p14="http://schemas.microsoft.com/office/powerpoint/2010/main" val="589358893"/>
              </p:ext>
            </p:extLst>
          </p:nvPr>
        </p:nvGraphicFramePr>
        <p:xfrm>
          <a:off x="5295551" y="1543574"/>
          <a:ext cx="5501080" cy="482633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364159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9261" y="388293"/>
            <a:ext cx="10538669" cy="1178379"/>
          </a:xfrm>
        </p:spPr>
        <p:txBody>
          <a:bodyPr>
            <a:normAutofit fontScale="90000"/>
          </a:bodyPr>
          <a:lstStyle/>
          <a:p>
            <a:pPr algn="ctr"/>
            <a:r>
              <a:rPr lang="en-US" dirty="0"/>
              <a:t>Business Data analysis </a:t>
            </a:r>
            <a:r>
              <a:rPr lang="en-US" altLang="zh-CN" dirty="0"/>
              <a:t>/</a:t>
            </a:r>
            <a:r>
              <a:rPr lang="zh-CN" altLang="en-US" dirty="0"/>
              <a:t>商业数据分析</a:t>
            </a:r>
            <a:br>
              <a:rPr lang="en-US" dirty="0"/>
            </a:br>
            <a:br>
              <a:rPr lang="en-US" dirty="0"/>
            </a:br>
            <a:endParaRPr lang="en-US" sz="3200" dirty="0">
              <a:latin typeface="+mn-lt"/>
            </a:endParaRPr>
          </a:p>
        </p:txBody>
      </p:sp>
      <p:sp>
        <p:nvSpPr>
          <p:cNvPr id="4" name="Title 1"/>
          <p:cNvSpPr txBox="1">
            <a:spLocks/>
          </p:cNvSpPr>
          <p:nvPr/>
        </p:nvSpPr>
        <p:spPr>
          <a:xfrm>
            <a:off x="749261" y="1059376"/>
            <a:ext cx="10131425" cy="587213"/>
          </a:xfrm>
          <a:prstGeom prst="rect">
            <a:avLst/>
          </a:prstGeom>
          <a:effectLst/>
        </p:spPr>
        <p:txBody>
          <a:bodyPr vert="horz" lIns="91440" tIns="45720" rIns="91440" bIns="45720" rtlCol="0" anchor="ctr">
            <a:normAutofit fontScale="3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r>
              <a:rPr lang="en-US" sz="2400" dirty="0"/>
            </a:br>
            <a:r>
              <a:rPr lang="en-US" sz="8000" dirty="0">
                <a:latin typeface="+mn-lt"/>
              </a:rPr>
              <a:t>HR/</a:t>
            </a:r>
            <a:r>
              <a:rPr lang="zh-CN" altLang="en-US" sz="8000" dirty="0">
                <a:latin typeface="+mn-lt"/>
              </a:rPr>
              <a:t>人事部门数据分析</a:t>
            </a:r>
            <a:endParaRPr lang="en-US" sz="1600" dirty="0">
              <a:latin typeface="+mn-lt"/>
            </a:endParaRPr>
          </a:p>
        </p:txBody>
      </p:sp>
      <p:pic>
        <p:nvPicPr>
          <p:cNvPr id="1026" name="Picture 2" descr="What Is HR Analytics? Definition, Importance, Key Metrics, Data  Requirements, and Implementation | Toolbox Hr">
            <a:extLst>
              <a:ext uri="{FF2B5EF4-FFF2-40B4-BE49-F238E27FC236}">
                <a16:creationId xmlns:a16="http://schemas.microsoft.com/office/drawing/2014/main" id="{CEC5E6AB-DD93-4681-AEB3-EF911C93D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5167" y="1810376"/>
            <a:ext cx="7087699" cy="4447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3272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3BCA5E8-2700-400F-8E0A-21E23BEE3A85}"/>
              </a:ext>
            </a:extLst>
          </p:cNvPr>
          <p:cNvSpPr txBox="1">
            <a:spLocks/>
          </p:cNvSpPr>
          <p:nvPr/>
        </p:nvSpPr>
        <p:spPr>
          <a:xfrm>
            <a:off x="838200" y="365125"/>
            <a:ext cx="10515600" cy="9519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pPr>
              <a:spcAft>
                <a:spcPts val="600"/>
              </a:spcAft>
            </a:pPr>
            <a:r>
              <a:rPr lang="zh-CN" altLang="en-US"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面试英语</a:t>
            </a:r>
            <a:r>
              <a:rPr lang="en-US" altLang="zh-CN"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a:t>
            </a:r>
            <a:r>
              <a:rPr lang="zh-CN" altLang="en-US"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反客为主</a:t>
            </a:r>
            <a:endParaRPr lang="en-US"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endParaRPr>
          </a:p>
        </p:txBody>
      </p:sp>
      <p:sp>
        <p:nvSpPr>
          <p:cNvPr id="5" name="TextBox 4">
            <a:extLst>
              <a:ext uri="{FF2B5EF4-FFF2-40B4-BE49-F238E27FC236}">
                <a16:creationId xmlns:a16="http://schemas.microsoft.com/office/drawing/2014/main" id="{B75B8F43-445E-4DA2-A1E1-C528DC2CAB8B}"/>
              </a:ext>
            </a:extLst>
          </p:cNvPr>
          <p:cNvSpPr txBox="1"/>
          <p:nvPr/>
        </p:nvSpPr>
        <p:spPr>
          <a:xfrm>
            <a:off x="1220597" y="2390969"/>
            <a:ext cx="9936760" cy="1754326"/>
          </a:xfrm>
          <a:prstGeom prst="rect">
            <a:avLst/>
          </a:prstGeom>
          <a:noFill/>
        </p:spPr>
        <p:txBody>
          <a:bodyPr wrap="square" rtlCol="0">
            <a:spAutoFit/>
          </a:bodyPr>
          <a:lstStyle/>
          <a:p>
            <a:pPr algn="ctr"/>
            <a:r>
              <a:rPr lang="en-US" sz="5400" dirty="0"/>
              <a:t>Pain points- Behavioral/situational Questions</a:t>
            </a:r>
          </a:p>
        </p:txBody>
      </p:sp>
    </p:spTree>
    <p:extLst>
      <p:ext uri="{BB962C8B-B14F-4D97-AF65-F5344CB8AC3E}">
        <p14:creationId xmlns:p14="http://schemas.microsoft.com/office/powerpoint/2010/main" val="33018876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3BCA5E8-2700-400F-8E0A-21E23BEE3A85}"/>
              </a:ext>
            </a:extLst>
          </p:cNvPr>
          <p:cNvSpPr txBox="1">
            <a:spLocks/>
          </p:cNvSpPr>
          <p:nvPr/>
        </p:nvSpPr>
        <p:spPr>
          <a:xfrm>
            <a:off x="838200" y="365125"/>
            <a:ext cx="10515600" cy="9519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pPr>
              <a:spcAft>
                <a:spcPts val="600"/>
              </a:spcAft>
            </a:pPr>
            <a:r>
              <a:rPr lang="en-US" sz="2000" dirty="0"/>
              <a:t>Behavioral/situational Questions – </a:t>
            </a:r>
            <a:r>
              <a:rPr lang="en-US" sz="3600" dirty="0">
                <a:solidFill>
                  <a:srgbClr val="FFFF00"/>
                </a:solidFill>
              </a:rPr>
              <a:t>Framework/</a:t>
            </a:r>
            <a:r>
              <a:rPr lang="zh-CN" altLang="en-US" sz="3600" dirty="0">
                <a:solidFill>
                  <a:srgbClr val="FFFF00"/>
                </a:solidFill>
              </a:rPr>
              <a:t>框架</a:t>
            </a:r>
            <a:endParaRPr lang="en-US" sz="2000" dirty="0">
              <a:solidFill>
                <a:srgbClr val="FFFF00"/>
              </a:solidFill>
            </a:endParaRPr>
          </a:p>
        </p:txBody>
      </p:sp>
      <p:graphicFrame>
        <p:nvGraphicFramePr>
          <p:cNvPr id="3" name="Diagram 2">
            <a:extLst>
              <a:ext uri="{FF2B5EF4-FFF2-40B4-BE49-F238E27FC236}">
                <a16:creationId xmlns:a16="http://schemas.microsoft.com/office/drawing/2014/main" id="{A76B8ED1-5409-4418-8A7E-86194D4FB4F4}"/>
              </a:ext>
            </a:extLst>
          </p:cNvPr>
          <p:cNvGraphicFramePr/>
          <p:nvPr>
            <p:extLst>
              <p:ext uri="{D42A27DB-BD31-4B8C-83A1-F6EECF244321}">
                <p14:modId xmlns:p14="http://schemas.microsoft.com/office/powerpoint/2010/main" val="3767462104"/>
              </p:ext>
            </p:extLst>
          </p:nvPr>
        </p:nvGraphicFramePr>
        <p:xfrm>
          <a:off x="1853968" y="1560352"/>
          <a:ext cx="8263155" cy="4672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073969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3BCA5E8-2700-400F-8E0A-21E23BEE3A85}"/>
              </a:ext>
            </a:extLst>
          </p:cNvPr>
          <p:cNvSpPr txBox="1">
            <a:spLocks/>
          </p:cNvSpPr>
          <p:nvPr/>
        </p:nvSpPr>
        <p:spPr>
          <a:xfrm>
            <a:off x="838200" y="365125"/>
            <a:ext cx="10515600" cy="9519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pPr>
              <a:spcAft>
                <a:spcPts val="600"/>
              </a:spcAft>
            </a:pPr>
            <a:r>
              <a:rPr lang="zh-CN" altLang="en-US"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面试英语</a:t>
            </a:r>
            <a:r>
              <a:rPr lang="en-US" altLang="zh-CN"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a:t>
            </a:r>
            <a:r>
              <a:rPr lang="zh-CN" altLang="en-US"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反客为主</a:t>
            </a:r>
            <a:endParaRPr lang="en-US"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endParaRPr>
          </a:p>
        </p:txBody>
      </p:sp>
      <p:sp>
        <p:nvSpPr>
          <p:cNvPr id="9" name="TextBox 8">
            <a:extLst>
              <a:ext uri="{FF2B5EF4-FFF2-40B4-BE49-F238E27FC236}">
                <a16:creationId xmlns:a16="http://schemas.microsoft.com/office/drawing/2014/main" id="{E408B7CF-20C7-469C-9915-4C3B5961F26A}"/>
              </a:ext>
            </a:extLst>
          </p:cNvPr>
          <p:cNvSpPr txBox="1"/>
          <p:nvPr/>
        </p:nvSpPr>
        <p:spPr>
          <a:xfrm>
            <a:off x="1954636" y="2606735"/>
            <a:ext cx="8749716" cy="2862322"/>
          </a:xfrm>
          <a:prstGeom prst="rect">
            <a:avLst/>
          </a:prstGeom>
          <a:noFill/>
        </p:spPr>
        <p:txBody>
          <a:bodyPr wrap="square">
            <a:spAutoFit/>
          </a:bodyPr>
          <a:lstStyle/>
          <a:p>
            <a:pPr marL="285750" indent="-285750">
              <a:buFont typeface="Arial" panose="020B0604020202020204" pitchFamily="34" charset="0"/>
              <a:buChar char="•"/>
            </a:pPr>
            <a:r>
              <a:rPr lang="en-US" dirty="0"/>
              <a:t>Teamwork gets job done efficiently</a:t>
            </a:r>
          </a:p>
          <a:p>
            <a:pPr marL="285750" indent="-285750">
              <a:buFont typeface="Arial" panose="020B0604020202020204" pitchFamily="34" charset="0"/>
              <a:buChar char="•"/>
            </a:pPr>
            <a:r>
              <a:rPr lang="en-US" dirty="0"/>
              <a:t>To build up a successful team relationship, it not only requires strong communications skills but also an established process to follow. </a:t>
            </a:r>
          </a:p>
          <a:p>
            <a:pPr marL="742950" lvl="1" indent="-285750">
              <a:buFont typeface="Arial" panose="020B0604020202020204" pitchFamily="34" charset="0"/>
              <a:buChar char="•"/>
            </a:pPr>
            <a:r>
              <a:rPr lang="en-US" dirty="0">
                <a:solidFill>
                  <a:srgbClr val="FFFF00"/>
                </a:solidFill>
              </a:rPr>
              <a:t>focusing on issues instead of people; </a:t>
            </a:r>
          </a:p>
          <a:p>
            <a:pPr marL="742950" lvl="1" indent="-285750">
              <a:buFont typeface="Arial" panose="020B0604020202020204" pitchFamily="34" charset="0"/>
              <a:buChar char="•"/>
            </a:pPr>
            <a:r>
              <a:rPr lang="en-US" dirty="0">
                <a:solidFill>
                  <a:srgbClr val="FFFF00"/>
                </a:solidFill>
              </a:rPr>
              <a:t>progress transparent to the whole team; </a:t>
            </a:r>
          </a:p>
          <a:p>
            <a:pPr marL="742950" lvl="1" indent="-285750">
              <a:buFont typeface="Arial" panose="020B0604020202020204" pitchFamily="34" charset="0"/>
              <a:buChar char="•"/>
            </a:pPr>
            <a:r>
              <a:rPr lang="en-US" dirty="0">
                <a:solidFill>
                  <a:srgbClr val="FFFF00"/>
                </a:solidFill>
              </a:rPr>
              <a:t>clear expectation when assigning works to colleague; </a:t>
            </a:r>
          </a:p>
          <a:p>
            <a:pPr marL="742950" lvl="1" indent="-285750">
              <a:buFont typeface="Arial" panose="020B0604020202020204" pitchFamily="34" charset="0"/>
              <a:buChar char="•"/>
            </a:pPr>
            <a:r>
              <a:rPr lang="en-US" dirty="0">
                <a:solidFill>
                  <a:srgbClr val="FFFF00"/>
                </a:solidFill>
              </a:rPr>
              <a:t>taking the initiative and leadership for new assignments; </a:t>
            </a:r>
          </a:p>
          <a:p>
            <a:pPr marL="742950" lvl="1" indent="-285750">
              <a:buFont typeface="Arial" panose="020B0604020202020204" pitchFamily="34" charset="0"/>
              <a:buChar char="•"/>
            </a:pPr>
            <a:r>
              <a:rPr lang="en-US" dirty="0">
                <a:solidFill>
                  <a:srgbClr val="FFFF00"/>
                </a:solidFill>
              </a:rPr>
              <a:t>providing timely support and guidance to new team members. </a:t>
            </a:r>
          </a:p>
          <a:p>
            <a:pPr marL="285750" indent="-285750">
              <a:buFont typeface="Arial" panose="020B0604020202020204" pitchFamily="34" charset="0"/>
              <a:buChar char="•"/>
            </a:pPr>
            <a:r>
              <a:rPr lang="en-US" dirty="0"/>
              <a:t>By keeping practicing teamwork, I’ve successfully developed and maintained constructive working relationship with my colleagues</a:t>
            </a:r>
          </a:p>
        </p:txBody>
      </p:sp>
      <p:sp>
        <p:nvSpPr>
          <p:cNvPr id="5" name="TextBox 4">
            <a:extLst>
              <a:ext uri="{FF2B5EF4-FFF2-40B4-BE49-F238E27FC236}">
                <a16:creationId xmlns:a16="http://schemas.microsoft.com/office/drawing/2014/main" id="{B75B8F43-445E-4DA2-A1E1-C528DC2CAB8B}"/>
              </a:ext>
            </a:extLst>
          </p:cNvPr>
          <p:cNvSpPr txBox="1"/>
          <p:nvPr/>
        </p:nvSpPr>
        <p:spPr>
          <a:xfrm>
            <a:off x="2579615" y="1669516"/>
            <a:ext cx="7032770" cy="584775"/>
          </a:xfrm>
          <a:prstGeom prst="rect">
            <a:avLst/>
          </a:prstGeom>
          <a:noFill/>
        </p:spPr>
        <p:txBody>
          <a:bodyPr wrap="square" rtlCol="0">
            <a:spAutoFit/>
          </a:bodyPr>
          <a:lstStyle/>
          <a:p>
            <a:pPr algn="ctr"/>
            <a:r>
              <a:rPr lang="en-US" sz="3200" dirty="0"/>
              <a:t>Strength or Weakness?  - Teamwork</a:t>
            </a:r>
          </a:p>
        </p:txBody>
      </p:sp>
    </p:spTree>
    <p:extLst>
      <p:ext uri="{BB962C8B-B14F-4D97-AF65-F5344CB8AC3E}">
        <p14:creationId xmlns:p14="http://schemas.microsoft.com/office/powerpoint/2010/main" val="26809749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3BCA5E8-2700-400F-8E0A-21E23BEE3A85}"/>
              </a:ext>
            </a:extLst>
          </p:cNvPr>
          <p:cNvSpPr txBox="1">
            <a:spLocks/>
          </p:cNvSpPr>
          <p:nvPr/>
        </p:nvSpPr>
        <p:spPr>
          <a:xfrm>
            <a:off x="838200" y="365125"/>
            <a:ext cx="10515600" cy="9519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pPr>
              <a:spcAft>
                <a:spcPts val="600"/>
              </a:spcAft>
            </a:pPr>
            <a:r>
              <a:rPr lang="zh-CN" altLang="en-US"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面试英语</a:t>
            </a:r>
            <a:r>
              <a:rPr lang="en-US" altLang="zh-CN"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a:t>
            </a:r>
            <a:r>
              <a:rPr lang="zh-CN" altLang="en-US"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反客为主</a:t>
            </a:r>
            <a:endParaRPr lang="en-US"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endParaRPr>
          </a:p>
        </p:txBody>
      </p:sp>
      <p:sp>
        <p:nvSpPr>
          <p:cNvPr id="9" name="TextBox 8">
            <a:extLst>
              <a:ext uri="{FF2B5EF4-FFF2-40B4-BE49-F238E27FC236}">
                <a16:creationId xmlns:a16="http://schemas.microsoft.com/office/drawing/2014/main" id="{E408B7CF-20C7-469C-9915-4C3B5961F26A}"/>
              </a:ext>
            </a:extLst>
          </p:cNvPr>
          <p:cNvSpPr txBox="1"/>
          <p:nvPr/>
        </p:nvSpPr>
        <p:spPr>
          <a:xfrm>
            <a:off x="1979803" y="2992629"/>
            <a:ext cx="8749716" cy="2585323"/>
          </a:xfrm>
          <a:prstGeom prst="rect">
            <a:avLst/>
          </a:prstGeom>
          <a:noFill/>
        </p:spPr>
        <p:txBody>
          <a:bodyPr wrap="square">
            <a:spAutoFit/>
          </a:bodyPr>
          <a:lstStyle/>
          <a:p>
            <a:pPr marL="285750" indent="-285750">
              <a:buFont typeface="Arial" panose="020B0604020202020204" pitchFamily="34" charset="0"/>
              <a:buChar char="•"/>
            </a:pPr>
            <a:r>
              <a:rPr lang="en-US" dirty="0"/>
              <a:t>Successful organization likes employees with strong communication skills. </a:t>
            </a:r>
          </a:p>
          <a:p>
            <a:pPr marL="285750" indent="-285750">
              <a:buFont typeface="Arial" panose="020B0604020202020204" pitchFamily="34" charset="0"/>
              <a:buChar char="•"/>
            </a:pPr>
            <a:r>
              <a:rPr lang="en-US" dirty="0"/>
              <a:t>Everyone has a room to improve on this subject. </a:t>
            </a:r>
          </a:p>
          <a:p>
            <a:pPr marL="285750" indent="-285750">
              <a:buFont typeface="Arial" panose="020B0604020202020204" pitchFamily="34" charset="0"/>
              <a:buChar char="•"/>
            </a:pPr>
            <a:r>
              <a:rPr lang="en-US" dirty="0"/>
              <a:t>When I first started my career I was very bad at communication</a:t>
            </a:r>
          </a:p>
          <a:p>
            <a:pPr marL="285750" indent="-285750">
              <a:buFont typeface="Arial" panose="020B0604020202020204" pitchFamily="34" charset="0"/>
              <a:buChar char="•"/>
            </a:pPr>
            <a:r>
              <a:rPr lang="en-US" dirty="0"/>
              <a:t> </a:t>
            </a:r>
            <a:r>
              <a:rPr lang="en-US" dirty="0">
                <a:solidFill>
                  <a:srgbClr val="FFFF00"/>
                </a:solidFill>
              </a:rPr>
              <a:t>With this consideration in mind, I started and kept practicing on my communication skills in subjects like business writing, public speaking and public event facilitation.</a:t>
            </a:r>
          </a:p>
          <a:p>
            <a:pPr marL="285750" indent="-285750">
              <a:buFont typeface="Arial" panose="020B0604020202020204" pitchFamily="34" charset="0"/>
              <a:buChar char="•"/>
            </a:pPr>
            <a:r>
              <a:rPr lang="en-US" dirty="0">
                <a:solidFill>
                  <a:srgbClr val="FFFF00"/>
                </a:solidFill>
              </a:rPr>
              <a:t>Some tricks I have learned are pay attention to people’s interest(listen), respond quickly, thank people quickly, don’t be afraid of escalating if you can’t solve the problem. </a:t>
            </a:r>
          </a:p>
          <a:p>
            <a:pPr marL="285750" indent="-285750">
              <a:buFont typeface="Arial" panose="020B0604020202020204" pitchFamily="34" charset="0"/>
              <a:buChar char="•"/>
            </a:pPr>
            <a:r>
              <a:rPr lang="en-US" dirty="0"/>
              <a:t>The results are positive – it not only helps me to maintain the internal communication channel within the team, but also a good client relationship</a:t>
            </a:r>
          </a:p>
        </p:txBody>
      </p:sp>
      <p:sp>
        <p:nvSpPr>
          <p:cNvPr id="5" name="TextBox 4">
            <a:extLst>
              <a:ext uri="{FF2B5EF4-FFF2-40B4-BE49-F238E27FC236}">
                <a16:creationId xmlns:a16="http://schemas.microsoft.com/office/drawing/2014/main" id="{B75B8F43-445E-4DA2-A1E1-C528DC2CAB8B}"/>
              </a:ext>
            </a:extLst>
          </p:cNvPr>
          <p:cNvSpPr txBox="1"/>
          <p:nvPr/>
        </p:nvSpPr>
        <p:spPr>
          <a:xfrm>
            <a:off x="2109132" y="1862463"/>
            <a:ext cx="7973735" cy="584775"/>
          </a:xfrm>
          <a:prstGeom prst="rect">
            <a:avLst/>
          </a:prstGeom>
          <a:noFill/>
        </p:spPr>
        <p:txBody>
          <a:bodyPr wrap="square" rtlCol="0">
            <a:spAutoFit/>
          </a:bodyPr>
          <a:lstStyle/>
          <a:p>
            <a:pPr algn="ctr"/>
            <a:r>
              <a:rPr lang="en-US" sz="3200" dirty="0"/>
              <a:t>Strength or Weakness?  - Communication</a:t>
            </a:r>
          </a:p>
        </p:txBody>
      </p:sp>
    </p:spTree>
    <p:extLst>
      <p:ext uri="{BB962C8B-B14F-4D97-AF65-F5344CB8AC3E}">
        <p14:creationId xmlns:p14="http://schemas.microsoft.com/office/powerpoint/2010/main" val="17471829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3BCA5E8-2700-400F-8E0A-21E23BEE3A85}"/>
              </a:ext>
            </a:extLst>
          </p:cNvPr>
          <p:cNvSpPr txBox="1">
            <a:spLocks/>
          </p:cNvSpPr>
          <p:nvPr/>
        </p:nvSpPr>
        <p:spPr>
          <a:xfrm>
            <a:off x="838200" y="365125"/>
            <a:ext cx="10515600" cy="9519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pPr>
              <a:spcAft>
                <a:spcPts val="600"/>
              </a:spcAft>
            </a:pPr>
            <a:r>
              <a:rPr lang="zh-CN" altLang="en-US"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面试英语</a:t>
            </a:r>
            <a:r>
              <a:rPr lang="en-US" altLang="zh-CN"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a:t>
            </a:r>
            <a:r>
              <a:rPr lang="zh-CN" altLang="en-US"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反客为主</a:t>
            </a:r>
            <a:endParaRPr lang="en-US"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endParaRPr>
          </a:p>
        </p:txBody>
      </p:sp>
      <p:sp>
        <p:nvSpPr>
          <p:cNvPr id="9" name="TextBox 8">
            <a:extLst>
              <a:ext uri="{FF2B5EF4-FFF2-40B4-BE49-F238E27FC236}">
                <a16:creationId xmlns:a16="http://schemas.microsoft.com/office/drawing/2014/main" id="{E408B7CF-20C7-469C-9915-4C3B5961F26A}"/>
              </a:ext>
            </a:extLst>
          </p:cNvPr>
          <p:cNvSpPr txBox="1"/>
          <p:nvPr/>
        </p:nvSpPr>
        <p:spPr>
          <a:xfrm>
            <a:off x="1820413" y="2992629"/>
            <a:ext cx="8749716" cy="2308324"/>
          </a:xfrm>
          <a:prstGeom prst="rect">
            <a:avLst/>
          </a:prstGeom>
          <a:noFill/>
        </p:spPr>
        <p:txBody>
          <a:bodyPr wrap="square">
            <a:spAutoFit/>
          </a:bodyPr>
          <a:lstStyle/>
          <a:p>
            <a:pPr marL="285750" indent="-285750">
              <a:buFont typeface="Arial" panose="020B0604020202020204" pitchFamily="34" charset="0"/>
              <a:buChar char="•"/>
            </a:pPr>
            <a:r>
              <a:rPr lang="en-US" dirty="0"/>
              <a:t>Adopting leadership, will help individual stand out as an excellent employee, professional and colleague. </a:t>
            </a:r>
          </a:p>
          <a:p>
            <a:pPr marL="742950" lvl="1" indent="-285750">
              <a:buFont typeface="Arial" panose="020B0604020202020204" pitchFamily="34" charset="0"/>
              <a:buChar char="•"/>
            </a:pPr>
            <a:r>
              <a:rPr lang="en-US" dirty="0">
                <a:solidFill>
                  <a:srgbClr val="FFFF00"/>
                </a:solidFill>
              </a:rPr>
              <a:t>initiative to act on opportunities, </a:t>
            </a:r>
          </a:p>
          <a:p>
            <a:pPr marL="742950" lvl="1" indent="-285750">
              <a:buFont typeface="Arial" panose="020B0604020202020204" pitchFamily="34" charset="0"/>
              <a:buChar char="•"/>
            </a:pPr>
            <a:r>
              <a:rPr lang="en-US" dirty="0">
                <a:solidFill>
                  <a:srgbClr val="FFFF00"/>
                </a:solidFill>
              </a:rPr>
              <a:t>go extra mile when asked to do tasks, </a:t>
            </a:r>
          </a:p>
          <a:p>
            <a:pPr marL="742950" lvl="1" indent="-285750">
              <a:buFont typeface="Arial" panose="020B0604020202020204" pitchFamily="34" charset="0"/>
              <a:buChar char="•"/>
            </a:pPr>
            <a:r>
              <a:rPr lang="en-US" dirty="0">
                <a:solidFill>
                  <a:srgbClr val="FFFF00"/>
                </a:solidFill>
              </a:rPr>
              <a:t>take ownership of problems and </a:t>
            </a:r>
          </a:p>
          <a:p>
            <a:pPr marL="742950" lvl="1" indent="-285750">
              <a:buFont typeface="Arial" panose="020B0604020202020204" pitchFamily="34" charset="0"/>
              <a:buChar char="•"/>
            </a:pPr>
            <a:r>
              <a:rPr lang="en-US" dirty="0">
                <a:solidFill>
                  <a:srgbClr val="FFFF00"/>
                </a:solidFill>
              </a:rPr>
              <a:t>provide proper training / support to new members. </a:t>
            </a:r>
          </a:p>
          <a:p>
            <a:pPr marL="285750" indent="-285750">
              <a:buFont typeface="Arial" panose="020B0604020202020204" pitchFamily="34" charset="0"/>
              <a:buChar char="•"/>
            </a:pPr>
            <a:r>
              <a:rPr lang="en-US" dirty="0"/>
              <a:t>The effort is rewarded –my colleagues recognize me as a trusted team member with strong leadership</a:t>
            </a:r>
          </a:p>
        </p:txBody>
      </p:sp>
      <p:sp>
        <p:nvSpPr>
          <p:cNvPr id="5" name="TextBox 4">
            <a:extLst>
              <a:ext uri="{FF2B5EF4-FFF2-40B4-BE49-F238E27FC236}">
                <a16:creationId xmlns:a16="http://schemas.microsoft.com/office/drawing/2014/main" id="{B75B8F43-445E-4DA2-A1E1-C528DC2CAB8B}"/>
              </a:ext>
            </a:extLst>
          </p:cNvPr>
          <p:cNvSpPr txBox="1"/>
          <p:nvPr/>
        </p:nvSpPr>
        <p:spPr>
          <a:xfrm>
            <a:off x="2109132" y="1862463"/>
            <a:ext cx="7973735" cy="584775"/>
          </a:xfrm>
          <a:prstGeom prst="rect">
            <a:avLst/>
          </a:prstGeom>
          <a:noFill/>
        </p:spPr>
        <p:txBody>
          <a:bodyPr wrap="square" rtlCol="0">
            <a:spAutoFit/>
          </a:bodyPr>
          <a:lstStyle/>
          <a:p>
            <a:pPr algn="ctr"/>
            <a:r>
              <a:rPr lang="en-US" sz="3200" dirty="0"/>
              <a:t>Strength or Weakness?  - Leadership</a:t>
            </a:r>
          </a:p>
        </p:txBody>
      </p:sp>
    </p:spTree>
    <p:extLst>
      <p:ext uri="{BB962C8B-B14F-4D97-AF65-F5344CB8AC3E}">
        <p14:creationId xmlns:p14="http://schemas.microsoft.com/office/powerpoint/2010/main" val="19790286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3BCA5E8-2700-400F-8E0A-21E23BEE3A85}"/>
              </a:ext>
            </a:extLst>
          </p:cNvPr>
          <p:cNvSpPr txBox="1">
            <a:spLocks/>
          </p:cNvSpPr>
          <p:nvPr/>
        </p:nvSpPr>
        <p:spPr>
          <a:xfrm>
            <a:off x="838200" y="365125"/>
            <a:ext cx="10515600" cy="9519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pPr>
              <a:spcAft>
                <a:spcPts val="600"/>
              </a:spcAft>
            </a:pPr>
            <a:r>
              <a:rPr lang="zh-CN" altLang="en-US"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面试英语</a:t>
            </a:r>
            <a:r>
              <a:rPr lang="en-US" altLang="zh-CN"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a:t>
            </a:r>
            <a:r>
              <a:rPr lang="zh-CN" altLang="en-US"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反客为主</a:t>
            </a:r>
            <a:endParaRPr lang="en-US"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endParaRPr>
          </a:p>
        </p:txBody>
      </p:sp>
      <p:sp>
        <p:nvSpPr>
          <p:cNvPr id="9" name="TextBox 8">
            <a:extLst>
              <a:ext uri="{FF2B5EF4-FFF2-40B4-BE49-F238E27FC236}">
                <a16:creationId xmlns:a16="http://schemas.microsoft.com/office/drawing/2014/main" id="{E408B7CF-20C7-469C-9915-4C3B5961F26A}"/>
              </a:ext>
            </a:extLst>
          </p:cNvPr>
          <p:cNvSpPr txBox="1"/>
          <p:nvPr/>
        </p:nvSpPr>
        <p:spPr>
          <a:xfrm>
            <a:off x="1820413" y="2992629"/>
            <a:ext cx="8749716" cy="2862322"/>
          </a:xfrm>
          <a:prstGeom prst="rect">
            <a:avLst/>
          </a:prstGeom>
          <a:noFill/>
        </p:spPr>
        <p:txBody>
          <a:bodyPr wrap="square">
            <a:spAutoFit/>
          </a:bodyPr>
          <a:lstStyle/>
          <a:p>
            <a:pPr marL="285750" indent="-285750">
              <a:buFont typeface="Arial" panose="020B0604020202020204" pitchFamily="34" charset="0"/>
              <a:buChar char="•"/>
            </a:pPr>
            <a:r>
              <a:rPr lang="en-US" dirty="0"/>
              <a:t>Problem Solving is the key to success in working environment; </a:t>
            </a:r>
          </a:p>
          <a:p>
            <a:pPr marL="742950" lvl="1" indent="-285750">
              <a:buFont typeface="Arial" panose="020B0604020202020204" pitchFamily="34" charset="0"/>
              <a:buChar char="•"/>
            </a:pPr>
            <a:r>
              <a:rPr lang="en-US" dirty="0">
                <a:solidFill>
                  <a:srgbClr val="FFFF00"/>
                </a:solidFill>
              </a:rPr>
              <a:t>follow the existing case  if there is best practice can serve as reference in company’s previous case studies. </a:t>
            </a:r>
          </a:p>
          <a:p>
            <a:pPr marL="742950" lvl="1" indent="-285750">
              <a:buFont typeface="Arial" panose="020B0604020202020204" pitchFamily="34" charset="0"/>
              <a:buChar char="•"/>
            </a:pPr>
            <a:r>
              <a:rPr lang="en-US" dirty="0">
                <a:solidFill>
                  <a:srgbClr val="FFFF00"/>
                </a:solidFill>
              </a:rPr>
              <a:t>do my homework on the subject, collect valuable input, and form the solution based on the feedbacks. </a:t>
            </a:r>
          </a:p>
          <a:p>
            <a:pPr marL="742950" lvl="1" indent="-285750">
              <a:buFont typeface="Arial" panose="020B0604020202020204" pitchFamily="34" charset="0"/>
              <a:buChar char="•"/>
            </a:pPr>
            <a:r>
              <a:rPr lang="en-US" dirty="0">
                <a:solidFill>
                  <a:srgbClr val="FFFF00"/>
                </a:solidFill>
              </a:rPr>
              <a:t>One trick I use lot is isolating the problems. That’s a good way to solve problem in a complex process, especially data process.</a:t>
            </a:r>
          </a:p>
          <a:p>
            <a:pPr marL="742950" lvl="1" indent="-285750">
              <a:buFont typeface="Arial" panose="020B0604020202020204" pitchFamily="34" charset="0"/>
              <a:buChar char="•"/>
            </a:pPr>
            <a:r>
              <a:rPr lang="en-US" dirty="0">
                <a:solidFill>
                  <a:srgbClr val="FFFF00"/>
                </a:solidFill>
              </a:rPr>
              <a:t>if it doesn’t problem, issue will be escalated to management team in a timely manner to avoid unexpected surprises</a:t>
            </a:r>
          </a:p>
          <a:p>
            <a:pPr marL="285750" indent="-285750">
              <a:buFont typeface="Arial" panose="020B0604020202020204" pitchFamily="34" charset="0"/>
              <a:buChar char="•"/>
            </a:pPr>
            <a:r>
              <a:rPr lang="en-US" dirty="0"/>
              <a:t>This approach solves challenges most of time</a:t>
            </a:r>
          </a:p>
        </p:txBody>
      </p:sp>
      <p:sp>
        <p:nvSpPr>
          <p:cNvPr id="5" name="TextBox 4">
            <a:extLst>
              <a:ext uri="{FF2B5EF4-FFF2-40B4-BE49-F238E27FC236}">
                <a16:creationId xmlns:a16="http://schemas.microsoft.com/office/drawing/2014/main" id="{B75B8F43-445E-4DA2-A1E1-C528DC2CAB8B}"/>
              </a:ext>
            </a:extLst>
          </p:cNvPr>
          <p:cNvSpPr txBox="1"/>
          <p:nvPr/>
        </p:nvSpPr>
        <p:spPr>
          <a:xfrm>
            <a:off x="2109132" y="1862463"/>
            <a:ext cx="7973735" cy="584775"/>
          </a:xfrm>
          <a:prstGeom prst="rect">
            <a:avLst/>
          </a:prstGeom>
          <a:noFill/>
        </p:spPr>
        <p:txBody>
          <a:bodyPr wrap="square" rtlCol="0">
            <a:spAutoFit/>
          </a:bodyPr>
          <a:lstStyle/>
          <a:p>
            <a:pPr algn="ctr"/>
            <a:r>
              <a:rPr lang="en-US" sz="3200" dirty="0"/>
              <a:t>Strength or Weakness?  - Problem Solving</a:t>
            </a:r>
          </a:p>
        </p:txBody>
      </p:sp>
    </p:spTree>
    <p:extLst>
      <p:ext uri="{BB962C8B-B14F-4D97-AF65-F5344CB8AC3E}">
        <p14:creationId xmlns:p14="http://schemas.microsoft.com/office/powerpoint/2010/main" val="28197341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3BCA5E8-2700-400F-8E0A-21E23BEE3A85}"/>
              </a:ext>
            </a:extLst>
          </p:cNvPr>
          <p:cNvSpPr txBox="1">
            <a:spLocks/>
          </p:cNvSpPr>
          <p:nvPr/>
        </p:nvSpPr>
        <p:spPr>
          <a:xfrm>
            <a:off x="838200" y="365125"/>
            <a:ext cx="10515600" cy="9519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pPr>
              <a:spcAft>
                <a:spcPts val="600"/>
              </a:spcAft>
            </a:pPr>
            <a:r>
              <a:rPr lang="zh-CN" altLang="en-US"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面试英语</a:t>
            </a:r>
            <a:r>
              <a:rPr lang="en-US" altLang="zh-CN"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a:t>
            </a:r>
            <a:r>
              <a:rPr lang="zh-CN" altLang="en-US"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反客为主</a:t>
            </a:r>
            <a:endParaRPr lang="en-US"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endParaRPr>
          </a:p>
        </p:txBody>
      </p:sp>
      <p:sp>
        <p:nvSpPr>
          <p:cNvPr id="9" name="TextBox 8">
            <a:extLst>
              <a:ext uri="{FF2B5EF4-FFF2-40B4-BE49-F238E27FC236}">
                <a16:creationId xmlns:a16="http://schemas.microsoft.com/office/drawing/2014/main" id="{E408B7CF-20C7-469C-9915-4C3B5961F26A}"/>
              </a:ext>
            </a:extLst>
          </p:cNvPr>
          <p:cNvSpPr txBox="1"/>
          <p:nvPr/>
        </p:nvSpPr>
        <p:spPr>
          <a:xfrm>
            <a:off x="1820413" y="2799682"/>
            <a:ext cx="8749716" cy="2585323"/>
          </a:xfrm>
          <a:prstGeom prst="rect">
            <a:avLst/>
          </a:prstGeom>
          <a:noFill/>
        </p:spPr>
        <p:txBody>
          <a:bodyPr wrap="square">
            <a:spAutoFit/>
          </a:bodyPr>
          <a:lstStyle/>
          <a:p>
            <a:pPr marL="285750" indent="-285750">
              <a:buFont typeface="Arial" panose="020B0604020202020204" pitchFamily="34" charset="0"/>
              <a:buChar char="•"/>
            </a:pPr>
            <a:r>
              <a:rPr lang="en-US" sz="1800" dirty="0"/>
              <a:t>Multi-tasking helps me reduce pressure and avoid missing deadlines.</a:t>
            </a:r>
          </a:p>
          <a:p>
            <a:pPr marL="285750" indent="-285750">
              <a:buFont typeface="Arial" panose="020B0604020202020204" pitchFamily="34" charset="0"/>
              <a:buChar char="•"/>
            </a:pPr>
            <a:r>
              <a:rPr lang="en-US" dirty="0"/>
              <a:t>It involves time management and task prioritizing skills as well. </a:t>
            </a:r>
          </a:p>
          <a:p>
            <a:pPr marL="285750" indent="-285750">
              <a:buFont typeface="Arial" panose="020B0604020202020204" pitchFamily="34" charset="0"/>
              <a:buChar char="•"/>
            </a:pPr>
            <a:r>
              <a:rPr lang="en-US" dirty="0"/>
              <a:t>Whenever I get assignments, particular for ad hoc item, instead of trying to form a solution in rush, I will </a:t>
            </a:r>
          </a:p>
          <a:p>
            <a:pPr marL="742950" lvl="1" indent="-285750">
              <a:buFont typeface="Arial" panose="020B0604020202020204" pitchFamily="34" charset="0"/>
              <a:buChar char="•"/>
            </a:pPr>
            <a:r>
              <a:rPr lang="en-US" dirty="0">
                <a:solidFill>
                  <a:srgbClr val="FFFF00"/>
                </a:solidFill>
              </a:rPr>
              <a:t>perform a preliminary assessment. </a:t>
            </a:r>
          </a:p>
          <a:p>
            <a:pPr marL="742950" lvl="1" indent="-285750">
              <a:buFont typeface="Arial" panose="020B0604020202020204" pitchFamily="34" charset="0"/>
              <a:buChar char="•"/>
            </a:pPr>
            <a:r>
              <a:rPr lang="en-US" dirty="0">
                <a:solidFill>
                  <a:srgbClr val="FFFF00"/>
                </a:solidFill>
              </a:rPr>
              <a:t>Once the job is qualified, I will estimate the time it will take, </a:t>
            </a:r>
          </a:p>
          <a:p>
            <a:pPr marL="742950" lvl="1" indent="-285750">
              <a:buFont typeface="Arial" panose="020B0604020202020204" pitchFamily="34" charset="0"/>
              <a:buChar char="•"/>
            </a:pPr>
            <a:r>
              <a:rPr lang="en-US" dirty="0">
                <a:solidFill>
                  <a:srgbClr val="FFFF00"/>
                </a:solidFill>
              </a:rPr>
              <a:t>check schedule to determine the possibility of accommodating the request,</a:t>
            </a:r>
          </a:p>
          <a:p>
            <a:pPr marL="742950" lvl="1" indent="-285750">
              <a:buFont typeface="Arial" panose="020B0604020202020204" pitchFamily="34" charset="0"/>
              <a:buChar char="•"/>
            </a:pPr>
            <a:r>
              <a:rPr lang="en-US" dirty="0">
                <a:solidFill>
                  <a:srgbClr val="FFFF00"/>
                </a:solidFill>
              </a:rPr>
              <a:t>Rearrange work items based on its urgency, dependency and priority </a:t>
            </a:r>
          </a:p>
          <a:p>
            <a:pPr marL="285750" indent="-285750">
              <a:buFont typeface="Arial" panose="020B0604020202020204" pitchFamily="34" charset="0"/>
              <a:buChar char="•"/>
            </a:pPr>
            <a:r>
              <a:rPr lang="en-US" dirty="0"/>
              <a:t>By having such strategy in place, it improves the effectiveness and efficiency of my work</a:t>
            </a:r>
          </a:p>
        </p:txBody>
      </p:sp>
      <p:sp>
        <p:nvSpPr>
          <p:cNvPr id="5" name="TextBox 4">
            <a:extLst>
              <a:ext uri="{FF2B5EF4-FFF2-40B4-BE49-F238E27FC236}">
                <a16:creationId xmlns:a16="http://schemas.microsoft.com/office/drawing/2014/main" id="{B75B8F43-445E-4DA2-A1E1-C528DC2CAB8B}"/>
              </a:ext>
            </a:extLst>
          </p:cNvPr>
          <p:cNvSpPr txBox="1"/>
          <p:nvPr/>
        </p:nvSpPr>
        <p:spPr>
          <a:xfrm>
            <a:off x="2109132" y="1862463"/>
            <a:ext cx="7973735" cy="584775"/>
          </a:xfrm>
          <a:prstGeom prst="rect">
            <a:avLst/>
          </a:prstGeom>
          <a:noFill/>
        </p:spPr>
        <p:txBody>
          <a:bodyPr wrap="square" rtlCol="0">
            <a:spAutoFit/>
          </a:bodyPr>
          <a:lstStyle/>
          <a:p>
            <a:pPr algn="ctr"/>
            <a:r>
              <a:rPr lang="en-US" sz="3200" dirty="0"/>
              <a:t>Strength or Weakness?  - Multi-tasking</a:t>
            </a:r>
          </a:p>
        </p:txBody>
      </p:sp>
    </p:spTree>
    <p:extLst>
      <p:ext uri="{BB962C8B-B14F-4D97-AF65-F5344CB8AC3E}">
        <p14:creationId xmlns:p14="http://schemas.microsoft.com/office/powerpoint/2010/main" val="20090045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3BCA5E8-2700-400F-8E0A-21E23BEE3A85}"/>
              </a:ext>
            </a:extLst>
          </p:cNvPr>
          <p:cNvSpPr txBox="1">
            <a:spLocks/>
          </p:cNvSpPr>
          <p:nvPr/>
        </p:nvSpPr>
        <p:spPr>
          <a:xfrm>
            <a:off x="838200" y="365125"/>
            <a:ext cx="10515600" cy="9519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pPr>
              <a:spcAft>
                <a:spcPts val="600"/>
              </a:spcAft>
            </a:pPr>
            <a:r>
              <a:rPr lang="zh-CN" altLang="en-US"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面试英语</a:t>
            </a:r>
            <a:r>
              <a:rPr lang="en-US" altLang="zh-CN"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a:t>
            </a:r>
            <a:r>
              <a:rPr lang="zh-CN" altLang="en-US"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反客为主</a:t>
            </a:r>
            <a:endParaRPr lang="en-US"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endParaRPr>
          </a:p>
        </p:txBody>
      </p:sp>
      <p:sp>
        <p:nvSpPr>
          <p:cNvPr id="9" name="TextBox 8">
            <a:extLst>
              <a:ext uri="{FF2B5EF4-FFF2-40B4-BE49-F238E27FC236}">
                <a16:creationId xmlns:a16="http://schemas.microsoft.com/office/drawing/2014/main" id="{E408B7CF-20C7-469C-9915-4C3B5961F26A}"/>
              </a:ext>
            </a:extLst>
          </p:cNvPr>
          <p:cNvSpPr txBox="1"/>
          <p:nvPr/>
        </p:nvSpPr>
        <p:spPr>
          <a:xfrm>
            <a:off x="1988193" y="2245558"/>
            <a:ext cx="8749716" cy="4247317"/>
          </a:xfrm>
          <a:prstGeom prst="rect">
            <a:avLst/>
          </a:prstGeom>
          <a:noFill/>
        </p:spPr>
        <p:txBody>
          <a:bodyPr wrap="square">
            <a:spAutoFit/>
          </a:bodyPr>
          <a:lstStyle/>
          <a:p>
            <a:pPr marL="285750" indent="-285750">
              <a:buFont typeface="Arial" panose="020B0604020202020204" pitchFamily="34" charset="0"/>
              <a:buChar char="•"/>
            </a:pPr>
            <a:r>
              <a:rPr lang="en-US" dirty="0"/>
              <a:t>Conflict is a strong word</a:t>
            </a:r>
          </a:p>
          <a:p>
            <a:pPr marL="285750" indent="-285750">
              <a:buFont typeface="Arial" panose="020B0604020202020204" pitchFamily="34" charset="0"/>
              <a:buChar char="•"/>
            </a:pPr>
            <a:r>
              <a:rPr lang="en-US" dirty="0"/>
              <a:t>I rarely have conflicts with my co-workers</a:t>
            </a:r>
          </a:p>
          <a:p>
            <a:pPr marL="285750" indent="-285750">
              <a:buFont typeface="Arial" panose="020B0604020202020204" pitchFamily="34" charset="0"/>
              <a:buChar char="•"/>
            </a:pPr>
            <a:r>
              <a:rPr lang="en-US" dirty="0"/>
              <a:t>We may have technical disagreements sometimes</a:t>
            </a:r>
          </a:p>
          <a:p>
            <a:pPr marL="742950" lvl="1" indent="-285750">
              <a:buFont typeface="Arial" panose="020B0604020202020204" pitchFamily="34" charset="0"/>
              <a:buChar char="•"/>
            </a:pPr>
            <a:r>
              <a:rPr lang="en-US" dirty="0"/>
              <a:t>Solution – </a:t>
            </a:r>
          </a:p>
          <a:p>
            <a:pPr marL="1200150" lvl="2" indent="-285750">
              <a:buFont typeface="Arial" panose="020B0604020202020204" pitchFamily="34" charset="0"/>
              <a:buChar char="•"/>
            </a:pPr>
            <a:r>
              <a:rPr lang="en-US" dirty="0">
                <a:solidFill>
                  <a:srgbClr val="FFFF00"/>
                </a:solidFill>
              </a:rPr>
              <a:t>Put myself into other’s shoes</a:t>
            </a:r>
          </a:p>
          <a:p>
            <a:pPr marL="1200150" lvl="2" indent="-285750">
              <a:buFont typeface="Arial" panose="020B0604020202020204" pitchFamily="34" charset="0"/>
              <a:buChar char="•"/>
            </a:pPr>
            <a:r>
              <a:rPr lang="en-US" dirty="0">
                <a:solidFill>
                  <a:srgbClr val="FFFF00"/>
                </a:solidFill>
              </a:rPr>
              <a:t>Don’t get personal </a:t>
            </a:r>
          </a:p>
          <a:p>
            <a:pPr marL="1200150" lvl="2" indent="-285750">
              <a:buFont typeface="Arial" panose="020B0604020202020204" pitchFamily="34" charset="0"/>
              <a:buChar char="•"/>
            </a:pPr>
            <a:r>
              <a:rPr lang="en-US" dirty="0">
                <a:solidFill>
                  <a:srgbClr val="FFFF00"/>
                </a:solidFill>
              </a:rPr>
              <a:t>and find third party experts for opinions</a:t>
            </a:r>
          </a:p>
          <a:p>
            <a:pPr marL="1200150" lvl="2" indent="-285750">
              <a:buFont typeface="Arial" panose="020B0604020202020204" pitchFamily="34" charset="0"/>
              <a:buChar char="•"/>
            </a:pPr>
            <a:r>
              <a:rPr lang="en-US" dirty="0">
                <a:solidFill>
                  <a:srgbClr val="FFFF00"/>
                </a:solidFill>
              </a:rPr>
              <a:t>Find common ground</a:t>
            </a:r>
          </a:p>
          <a:p>
            <a:pPr marL="285750" indent="-285750">
              <a:buFont typeface="Arial" panose="020B0604020202020204" pitchFamily="34" charset="0"/>
              <a:buChar char="•"/>
            </a:pPr>
            <a:r>
              <a:rPr lang="en-US" dirty="0"/>
              <a:t>My strength is team work –  I am a very good team player</a:t>
            </a:r>
          </a:p>
          <a:p>
            <a:pPr marL="742950" lvl="1" indent="-285750">
              <a:buFont typeface="Arial" panose="020B0604020202020204" pitchFamily="34" charset="0"/>
              <a:buChar char="•"/>
            </a:pPr>
            <a:r>
              <a:rPr lang="en-US" dirty="0"/>
              <a:t>I take initiatives</a:t>
            </a:r>
          </a:p>
          <a:p>
            <a:pPr marL="742950" lvl="1" indent="-285750">
              <a:buFont typeface="Arial" panose="020B0604020202020204" pitchFamily="34" charset="0"/>
              <a:buChar char="•"/>
            </a:pPr>
            <a:r>
              <a:rPr lang="en-US" dirty="0"/>
              <a:t>I go extra mile</a:t>
            </a:r>
          </a:p>
          <a:p>
            <a:pPr marL="742950" lvl="1" indent="-285750">
              <a:buFont typeface="Arial" panose="020B0604020202020204" pitchFamily="34" charset="0"/>
              <a:buChar char="•"/>
            </a:pPr>
            <a:r>
              <a:rPr lang="en-US" dirty="0"/>
              <a:t>I own problems</a:t>
            </a:r>
          </a:p>
          <a:p>
            <a:pPr marL="742950" lvl="1" indent="-285750">
              <a:buFont typeface="Arial" panose="020B0604020202020204" pitchFamily="34" charset="0"/>
              <a:buChar char="•"/>
            </a:pPr>
            <a:r>
              <a:rPr lang="en-US" dirty="0"/>
              <a:t>I help new team members</a:t>
            </a:r>
          </a:p>
          <a:p>
            <a:pPr marL="285750" indent="-285750">
              <a:buFont typeface="Arial" panose="020B0604020202020204" pitchFamily="34" charset="0"/>
              <a:buChar char="•"/>
            </a:pPr>
            <a:r>
              <a:rPr lang="en-US" dirty="0">
                <a:solidFill>
                  <a:srgbClr val="FFFF00"/>
                </a:solidFill>
              </a:rPr>
              <a:t>By focusing on the team’s interest  and being a good team player I minimize chance of conflicts</a:t>
            </a:r>
          </a:p>
        </p:txBody>
      </p:sp>
      <p:sp>
        <p:nvSpPr>
          <p:cNvPr id="5" name="TextBox 4">
            <a:extLst>
              <a:ext uri="{FF2B5EF4-FFF2-40B4-BE49-F238E27FC236}">
                <a16:creationId xmlns:a16="http://schemas.microsoft.com/office/drawing/2014/main" id="{B75B8F43-445E-4DA2-A1E1-C528DC2CAB8B}"/>
              </a:ext>
            </a:extLst>
          </p:cNvPr>
          <p:cNvSpPr txBox="1"/>
          <p:nvPr/>
        </p:nvSpPr>
        <p:spPr>
          <a:xfrm>
            <a:off x="1427877" y="1524124"/>
            <a:ext cx="9719345" cy="523220"/>
          </a:xfrm>
          <a:prstGeom prst="rect">
            <a:avLst/>
          </a:prstGeom>
          <a:noFill/>
        </p:spPr>
        <p:txBody>
          <a:bodyPr wrap="square" rtlCol="0">
            <a:spAutoFit/>
          </a:bodyPr>
          <a:lstStyle/>
          <a:p>
            <a:pPr algn="ctr"/>
            <a:r>
              <a:rPr lang="en-US" sz="2800" dirty="0"/>
              <a:t>Negative Behavioral Questions – Conflicts with co-workers</a:t>
            </a:r>
          </a:p>
        </p:txBody>
      </p:sp>
    </p:spTree>
    <p:extLst>
      <p:ext uri="{BB962C8B-B14F-4D97-AF65-F5344CB8AC3E}">
        <p14:creationId xmlns:p14="http://schemas.microsoft.com/office/powerpoint/2010/main" val="4518942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3BCA5E8-2700-400F-8E0A-21E23BEE3A85}"/>
              </a:ext>
            </a:extLst>
          </p:cNvPr>
          <p:cNvSpPr txBox="1">
            <a:spLocks/>
          </p:cNvSpPr>
          <p:nvPr/>
        </p:nvSpPr>
        <p:spPr>
          <a:xfrm>
            <a:off x="838200" y="365125"/>
            <a:ext cx="10515600" cy="9519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pPr>
              <a:spcAft>
                <a:spcPts val="600"/>
              </a:spcAft>
            </a:pPr>
            <a:r>
              <a:rPr lang="zh-CN" altLang="en-US"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面试英语</a:t>
            </a:r>
            <a:r>
              <a:rPr lang="en-US" altLang="zh-CN"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a:t>
            </a:r>
            <a:r>
              <a:rPr lang="zh-CN" altLang="en-US"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反客为主</a:t>
            </a:r>
            <a:endParaRPr lang="en-US"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endParaRPr>
          </a:p>
        </p:txBody>
      </p:sp>
      <p:sp>
        <p:nvSpPr>
          <p:cNvPr id="9" name="TextBox 8">
            <a:extLst>
              <a:ext uri="{FF2B5EF4-FFF2-40B4-BE49-F238E27FC236}">
                <a16:creationId xmlns:a16="http://schemas.microsoft.com/office/drawing/2014/main" id="{E408B7CF-20C7-469C-9915-4C3B5961F26A}"/>
              </a:ext>
            </a:extLst>
          </p:cNvPr>
          <p:cNvSpPr txBox="1"/>
          <p:nvPr/>
        </p:nvSpPr>
        <p:spPr>
          <a:xfrm>
            <a:off x="1879136" y="2858405"/>
            <a:ext cx="8749716" cy="2862322"/>
          </a:xfrm>
          <a:prstGeom prst="rect">
            <a:avLst/>
          </a:prstGeom>
          <a:noFill/>
        </p:spPr>
        <p:txBody>
          <a:bodyPr wrap="square">
            <a:spAutoFit/>
          </a:bodyPr>
          <a:lstStyle/>
          <a:p>
            <a:pPr marL="285750" indent="-285750">
              <a:buFont typeface="Arial" panose="020B0604020202020204" pitchFamily="34" charset="0"/>
              <a:buChar char="•"/>
            </a:pPr>
            <a:r>
              <a:rPr lang="en-US" dirty="0"/>
              <a:t>Conflict is a strong word</a:t>
            </a:r>
          </a:p>
          <a:p>
            <a:pPr marL="285750" indent="-285750">
              <a:buFont typeface="Arial" panose="020B0604020202020204" pitchFamily="34" charset="0"/>
              <a:buChar char="•"/>
            </a:pPr>
            <a:r>
              <a:rPr lang="en-US" dirty="0"/>
              <a:t>I </a:t>
            </a:r>
            <a:r>
              <a:rPr lang="en-US" altLang="zh-CN" dirty="0"/>
              <a:t>rarely have</a:t>
            </a:r>
            <a:r>
              <a:rPr lang="en-US" dirty="0"/>
              <a:t> conflicts with my managers</a:t>
            </a:r>
          </a:p>
          <a:p>
            <a:pPr marL="285750" indent="-285750">
              <a:buFont typeface="Arial" panose="020B0604020202020204" pitchFamily="34" charset="0"/>
              <a:buChar char="•"/>
            </a:pPr>
            <a:r>
              <a:rPr lang="en-US" dirty="0"/>
              <a:t>We may have technical disagreements sometimes</a:t>
            </a:r>
          </a:p>
          <a:p>
            <a:pPr marL="742950" lvl="1" indent="-285750">
              <a:buFont typeface="Arial" panose="020B0604020202020204" pitchFamily="34" charset="0"/>
              <a:buChar char="•"/>
            </a:pPr>
            <a:r>
              <a:rPr lang="en-US" dirty="0"/>
              <a:t>Solution – Don’t get personal and find third party experts for opinions</a:t>
            </a:r>
          </a:p>
          <a:p>
            <a:pPr marL="285750" indent="-285750">
              <a:buFont typeface="Arial" panose="020B0604020202020204" pitchFamily="34" charset="0"/>
              <a:buChar char="•"/>
            </a:pPr>
            <a:r>
              <a:rPr lang="en-US" dirty="0"/>
              <a:t>My strength is team work –  I am a very good team player</a:t>
            </a:r>
          </a:p>
          <a:p>
            <a:pPr marL="742950" lvl="1" indent="-285750">
              <a:buFont typeface="Arial" panose="020B0604020202020204" pitchFamily="34" charset="0"/>
              <a:buChar char="•"/>
            </a:pPr>
            <a:r>
              <a:rPr lang="en-US" dirty="0"/>
              <a:t>I take initiatives</a:t>
            </a:r>
          </a:p>
          <a:p>
            <a:pPr marL="742950" lvl="1" indent="-285750">
              <a:buFont typeface="Arial" panose="020B0604020202020204" pitchFamily="34" charset="0"/>
              <a:buChar char="•"/>
            </a:pPr>
            <a:r>
              <a:rPr lang="en-US" dirty="0"/>
              <a:t>I go extra mile</a:t>
            </a:r>
          </a:p>
          <a:p>
            <a:pPr marL="742950" lvl="1" indent="-285750">
              <a:buFont typeface="Arial" panose="020B0604020202020204" pitchFamily="34" charset="0"/>
              <a:buChar char="•"/>
            </a:pPr>
            <a:r>
              <a:rPr lang="en-US" dirty="0"/>
              <a:t>I own problems</a:t>
            </a:r>
          </a:p>
          <a:p>
            <a:pPr marL="742950" lvl="1" indent="-285750">
              <a:buFont typeface="Arial" panose="020B0604020202020204" pitchFamily="34" charset="0"/>
              <a:buChar char="•"/>
            </a:pPr>
            <a:r>
              <a:rPr lang="en-US" dirty="0"/>
              <a:t>I help new team members</a:t>
            </a:r>
          </a:p>
          <a:p>
            <a:pPr marL="742950" lvl="1" indent="-285750">
              <a:buFont typeface="Arial" panose="020B0604020202020204" pitchFamily="34" charset="0"/>
              <a:buChar char="•"/>
            </a:pPr>
            <a:r>
              <a:rPr lang="en-US" dirty="0"/>
              <a:t>By focusing on the team’s interest we never had a problem</a:t>
            </a:r>
          </a:p>
        </p:txBody>
      </p:sp>
      <p:sp>
        <p:nvSpPr>
          <p:cNvPr id="5" name="TextBox 4">
            <a:extLst>
              <a:ext uri="{FF2B5EF4-FFF2-40B4-BE49-F238E27FC236}">
                <a16:creationId xmlns:a16="http://schemas.microsoft.com/office/drawing/2014/main" id="{B75B8F43-445E-4DA2-A1E1-C528DC2CAB8B}"/>
              </a:ext>
            </a:extLst>
          </p:cNvPr>
          <p:cNvSpPr txBox="1"/>
          <p:nvPr/>
        </p:nvSpPr>
        <p:spPr>
          <a:xfrm>
            <a:off x="1488347" y="1893240"/>
            <a:ext cx="9719345" cy="523220"/>
          </a:xfrm>
          <a:prstGeom prst="rect">
            <a:avLst/>
          </a:prstGeom>
          <a:noFill/>
        </p:spPr>
        <p:txBody>
          <a:bodyPr wrap="square" rtlCol="0">
            <a:spAutoFit/>
          </a:bodyPr>
          <a:lstStyle/>
          <a:p>
            <a:pPr algn="ctr"/>
            <a:r>
              <a:rPr lang="en-US" sz="2800" dirty="0"/>
              <a:t>Negative Behavioral Questions – Conflicts with Manager</a:t>
            </a:r>
          </a:p>
        </p:txBody>
      </p:sp>
    </p:spTree>
    <p:extLst>
      <p:ext uri="{BB962C8B-B14F-4D97-AF65-F5344CB8AC3E}">
        <p14:creationId xmlns:p14="http://schemas.microsoft.com/office/powerpoint/2010/main" val="2160133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3BCA5E8-2700-400F-8E0A-21E23BEE3A8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pPr>
              <a:spcAft>
                <a:spcPts val="600"/>
              </a:spcAft>
            </a:pPr>
            <a:r>
              <a:rPr lang="zh-CN" altLang="en-US" sz="54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面试英语</a:t>
            </a:r>
            <a:r>
              <a:rPr lang="en-US" altLang="zh-CN" sz="54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a:t>
            </a:r>
            <a:r>
              <a:rPr lang="zh-CN" altLang="en-US" sz="54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反客为主</a:t>
            </a:r>
            <a:endParaRPr lang="en-US" sz="54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endParaRPr>
          </a:p>
        </p:txBody>
      </p:sp>
      <p:pic>
        <p:nvPicPr>
          <p:cNvPr id="2050" name="Picture 2" descr="Why Structured is Better When It Comes to Interviews">
            <a:extLst>
              <a:ext uri="{FF2B5EF4-FFF2-40B4-BE49-F238E27FC236}">
                <a16:creationId xmlns:a16="http://schemas.microsoft.com/office/drawing/2014/main" id="{92AC91B1-8986-4504-B7A3-390CABA7CB6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169278" y="494594"/>
            <a:ext cx="1644132" cy="1066623"/>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1C6C225B-0F04-4A9B-BDE4-27FD5A57D73A}"/>
              </a:ext>
            </a:extLst>
          </p:cNvPr>
          <p:cNvGrpSpPr/>
          <p:nvPr/>
        </p:nvGrpSpPr>
        <p:grpSpPr>
          <a:xfrm>
            <a:off x="1332450" y="2073460"/>
            <a:ext cx="10202411" cy="3615655"/>
            <a:chOff x="1366006" y="2031515"/>
            <a:chExt cx="10202411" cy="3615655"/>
          </a:xfrm>
        </p:grpSpPr>
        <p:sp>
          <p:nvSpPr>
            <p:cNvPr id="3" name="Rectangle 2">
              <a:extLst>
                <a:ext uri="{FF2B5EF4-FFF2-40B4-BE49-F238E27FC236}">
                  <a16:creationId xmlns:a16="http://schemas.microsoft.com/office/drawing/2014/main" id="{3FAEACDA-7D9D-4022-A809-24DD5541A557}"/>
                </a:ext>
              </a:extLst>
            </p:cNvPr>
            <p:cNvSpPr/>
            <p:nvPr/>
          </p:nvSpPr>
          <p:spPr>
            <a:xfrm>
              <a:off x="5463330" y="2031515"/>
              <a:ext cx="6105087" cy="3615655"/>
            </a:xfrm>
            <a:prstGeom prst="rect">
              <a:avLst/>
            </a:prstGeom>
          </p:spPr>
          <p:txBody>
            <a:bodyPr/>
            <a:lstStyle/>
            <a:p>
              <a:pPr marL="285750" lvl="0" indent="-285750">
                <a:buFont typeface="Arial" panose="020B0604020202020204" pitchFamily="34" charset="0"/>
                <a:buChar char="•"/>
              </a:pPr>
              <a:r>
                <a:rPr lang="en-US" sz="1400" dirty="0">
                  <a:solidFill>
                    <a:srgbClr val="FFFF00"/>
                  </a:solidFill>
                </a:rPr>
                <a:t>Identify/understand business goals/problems/opportunities</a:t>
              </a:r>
            </a:p>
            <a:p>
              <a:pPr marL="285750" lvl="0" indent="-285750">
                <a:buFont typeface="Arial" panose="020B0604020202020204" pitchFamily="34" charset="0"/>
                <a:buChar char="•"/>
              </a:pPr>
              <a:r>
                <a:rPr lang="en-US" altLang="zh-CN" sz="1400" dirty="0">
                  <a:solidFill>
                    <a:srgbClr val="FFFF00"/>
                  </a:solidFill>
                </a:rPr>
                <a:t>Review documents and interview SME(Subject Matter Expert)</a:t>
              </a:r>
              <a:endParaRPr lang="en-US" sz="1400" dirty="0">
                <a:solidFill>
                  <a:srgbClr val="FFFF00"/>
                </a:solidFill>
              </a:endParaRPr>
            </a:p>
            <a:p>
              <a:pPr marL="285750" lvl="0" indent="-285750">
                <a:buFont typeface="Arial" panose="020B0604020202020204" pitchFamily="34" charset="0"/>
                <a:buChar char="•"/>
              </a:pPr>
              <a:r>
                <a:rPr lang="en-US" sz="1400" dirty="0">
                  <a:solidFill>
                    <a:srgbClr val="FFFF00"/>
                  </a:solidFill>
                </a:rPr>
                <a:t>Convert business problems to metrics. </a:t>
              </a:r>
              <a:r>
                <a:rPr lang="en-US" altLang="zh-CN" sz="1400" dirty="0">
                  <a:solidFill>
                    <a:srgbClr val="FFFF00"/>
                  </a:solidFill>
                </a:rPr>
                <a:t>Discuss metrics with stakeholders</a:t>
              </a:r>
            </a:p>
            <a:p>
              <a:pPr marL="285750" lvl="0" indent="-285750">
                <a:buFont typeface="Arial" panose="020B0604020202020204" pitchFamily="34" charset="0"/>
                <a:buChar char="•"/>
              </a:pPr>
              <a:r>
                <a:rPr lang="en-US" altLang="zh-CN" sz="1400" dirty="0">
                  <a:solidFill>
                    <a:srgbClr val="FFFF00"/>
                  </a:solidFill>
                </a:rPr>
                <a:t>Propose data solutions to the problems/opportunities identified</a:t>
              </a:r>
              <a:endParaRPr lang="en-US" sz="1400" dirty="0">
                <a:solidFill>
                  <a:srgbClr val="FFFF00"/>
                </a:solidFill>
              </a:endParaRPr>
            </a:p>
            <a:p>
              <a:pPr marL="1200150" lvl="2" indent="-285750">
                <a:buFont typeface="Arial" panose="020B0604020202020204" pitchFamily="34" charset="0"/>
                <a:buChar char="•"/>
              </a:pPr>
              <a:r>
                <a:rPr lang="en-US" altLang="zh-CN" sz="1400" dirty="0">
                  <a:solidFill>
                    <a:srgbClr val="FF6600"/>
                  </a:solidFill>
                </a:rPr>
                <a:t>Identify &amp; meet with stakeholders</a:t>
              </a:r>
            </a:p>
            <a:p>
              <a:pPr marL="1200150" lvl="2" indent="-285750">
                <a:buFont typeface="Arial" panose="020B0604020202020204" pitchFamily="34" charset="0"/>
                <a:buChar char="•"/>
              </a:pPr>
              <a:r>
                <a:rPr lang="en-US" altLang="zh-CN" sz="1400" dirty="0">
                  <a:solidFill>
                    <a:srgbClr val="FF6600"/>
                  </a:solidFill>
                </a:rPr>
                <a:t>Set &amp; prioritize goals</a:t>
              </a:r>
            </a:p>
            <a:p>
              <a:pPr marL="1200150" lvl="2" indent="-285750">
                <a:buFont typeface="Arial" panose="020B0604020202020204" pitchFamily="34" charset="0"/>
                <a:buChar char="•"/>
              </a:pPr>
              <a:r>
                <a:rPr lang="en-US" altLang="zh-CN" sz="1400" dirty="0">
                  <a:solidFill>
                    <a:srgbClr val="FF6600"/>
                  </a:solidFill>
                </a:rPr>
                <a:t>Collect business requirements</a:t>
              </a:r>
            </a:p>
            <a:p>
              <a:pPr marL="1200150" lvl="2" indent="-285750">
                <a:buFont typeface="Arial" panose="020B0604020202020204" pitchFamily="34" charset="0"/>
                <a:buChar char="•"/>
              </a:pPr>
              <a:r>
                <a:rPr lang="en-US" altLang="zh-CN" sz="1400" dirty="0">
                  <a:solidFill>
                    <a:srgbClr val="FF6600"/>
                  </a:solidFill>
                </a:rPr>
                <a:t>Define deliverables</a:t>
              </a:r>
            </a:p>
            <a:p>
              <a:pPr marL="1200150" lvl="2" indent="-285750">
                <a:buFont typeface="Arial" panose="020B0604020202020204" pitchFamily="34" charset="0"/>
                <a:buChar char="•"/>
              </a:pPr>
              <a:r>
                <a:rPr lang="en-US" altLang="zh-CN" sz="1400" dirty="0">
                  <a:solidFill>
                    <a:srgbClr val="FF6600"/>
                  </a:solidFill>
                </a:rPr>
                <a:t>Create project schedule</a:t>
              </a:r>
            </a:p>
            <a:p>
              <a:pPr marL="1200150" lvl="2" indent="-285750">
                <a:buFont typeface="Arial" panose="020B0604020202020204" pitchFamily="34" charset="0"/>
                <a:buChar char="•"/>
              </a:pPr>
              <a:r>
                <a:rPr lang="en-US" altLang="zh-CN" sz="1400" dirty="0">
                  <a:solidFill>
                    <a:srgbClr val="FF6600"/>
                  </a:solidFill>
                </a:rPr>
                <a:t>Identify risk /potential roadblocks</a:t>
              </a:r>
            </a:p>
            <a:p>
              <a:pPr lvl="3">
                <a:buChar char="•"/>
              </a:pPr>
              <a:r>
                <a:rPr lang="en-US" sz="1400" dirty="0">
                  <a:solidFill>
                    <a:schemeClr val="tx1">
                      <a:lumMod val="95000"/>
                    </a:schemeClr>
                  </a:solidFill>
                </a:rPr>
                <a:t>Data collection</a:t>
              </a:r>
            </a:p>
            <a:p>
              <a:pPr lvl="3">
                <a:buChar char="•"/>
              </a:pPr>
              <a:r>
                <a:rPr lang="en-US" sz="1400" dirty="0">
                  <a:solidFill>
                    <a:schemeClr val="tx1">
                      <a:lumMod val="95000"/>
                    </a:schemeClr>
                  </a:solidFill>
                </a:rPr>
                <a:t>Data preparation</a:t>
              </a:r>
            </a:p>
            <a:p>
              <a:pPr lvl="3">
                <a:buChar char="•"/>
              </a:pPr>
              <a:r>
                <a:rPr lang="en-US" sz="1400" dirty="0">
                  <a:solidFill>
                    <a:schemeClr val="tx1">
                      <a:lumMod val="95000"/>
                    </a:schemeClr>
                  </a:solidFill>
                </a:rPr>
                <a:t>Data Analysis</a:t>
              </a:r>
            </a:p>
            <a:p>
              <a:pPr lvl="3">
                <a:buChar char="•"/>
              </a:pPr>
              <a:r>
                <a:rPr lang="en-US" sz="1400" dirty="0">
                  <a:solidFill>
                    <a:schemeClr val="tx1">
                      <a:lumMod val="95000"/>
                    </a:schemeClr>
                  </a:solidFill>
                </a:rPr>
                <a:t>Data visualization/reporting </a:t>
              </a:r>
            </a:p>
            <a:p>
              <a:pPr lvl="3">
                <a:buChar char="•"/>
              </a:pPr>
              <a:r>
                <a:rPr lang="en-US" sz="1400" dirty="0">
                  <a:solidFill>
                    <a:schemeClr val="tx1">
                      <a:lumMod val="95000"/>
                    </a:schemeClr>
                  </a:solidFill>
                </a:rPr>
                <a:t>Data productization</a:t>
              </a:r>
            </a:p>
            <a:p>
              <a:pPr lvl="2">
                <a:buFontTx/>
                <a:buChar char="•"/>
              </a:pPr>
              <a:r>
                <a:rPr lang="en-US" sz="1400" dirty="0">
                  <a:solidFill>
                    <a:srgbClr val="FF6600"/>
                  </a:solidFill>
                </a:rPr>
                <a:t>Testing </a:t>
              </a:r>
            </a:p>
            <a:p>
              <a:pPr lvl="1">
                <a:buChar char="•"/>
              </a:pPr>
              <a:r>
                <a:rPr lang="en-US" sz="1400" dirty="0">
                  <a:solidFill>
                    <a:srgbClr val="FFFF00"/>
                  </a:solidFill>
                </a:rPr>
                <a:t>Present solution/story telling</a:t>
              </a:r>
            </a:p>
          </p:txBody>
        </p:sp>
        <p:sp>
          <p:nvSpPr>
            <p:cNvPr id="7" name="TextBox 6">
              <a:extLst>
                <a:ext uri="{FF2B5EF4-FFF2-40B4-BE49-F238E27FC236}">
                  <a16:creationId xmlns:a16="http://schemas.microsoft.com/office/drawing/2014/main" id="{574E982C-BEDC-46B1-8687-CB6E2F04447F}"/>
                </a:ext>
              </a:extLst>
            </p:cNvPr>
            <p:cNvSpPr txBox="1"/>
            <p:nvPr/>
          </p:nvSpPr>
          <p:spPr>
            <a:xfrm>
              <a:off x="1593908" y="3244334"/>
              <a:ext cx="2819400" cy="369332"/>
            </a:xfrm>
            <a:prstGeom prst="rect">
              <a:avLst/>
            </a:prstGeom>
            <a:noFill/>
          </p:spPr>
          <p:txBody>
            <a:bodyPr wrap="square">
              <a:spAutoFit/>
            </a:bodyPr>
            <a:lstStyle/>
            <a:p>
              <a:pPr lvl="0"/>
              <a:r>
                <a:rPr lang="en-US" sz="1800" dirty="0">
                  <a:solidFill>
                    <a:srgbClr val="FF6600"/>
                  </a:solidFill>
                </a:rPr>
                <a:t>Project process/</a:t>
              </a:r>
              <a:r>
                <a:rPr lang="zh-CN" sz="1800" dirty="0">
                  <a:solidFill>
                    <a:srgbClr val="FF6600"/>
                  </a:solidFill>
                </a:rPr>
                <a:t>项目流程</a:t>
              </a:r>
              <a:endParaRPr lang="en-US" sz="1800" dirty="0">
                <a:solidFill>
                  <a:srgbClr val="FF6600"/>
                </a:solidFill>
              </a:endParaRPr>
            </a:p>
          </p:txBody>
        </p:sp>
        <p:sp>
          <p:nvSpPr>
            <p:cNvPr id="9" name="TextBox 8">
              <a:extLst>
                <a:ext uri="{FF2B5EF4-FFF2-40B4-BE49-F238E27FC236}">
                  <a16:creationId xmlns:a16="http://schemas.microsoft.com/office/drawing/2014/main" id="{9BD3705E-5CC0-4DAF-B9F5-0118B7840F41}"/>
                </a:ext>
              </a:extLst>
            </p:cNvPr>
            <p:cNvSpPr txBox="1"/>
            <p:nvPr/>
          </p:nvSpPr>
          <p:spPr>
            <a:xfrm>
              <a:off x="1755047" y="4354689"/>
              <a:ext cx="2500618" cy="369332"/>
            </a:xfrm>
            <a:prstGeom prst="rect">
              <a:avLst/>
            </a:prstGeom>
            <a:noFill/>
          </p:spPr>
          <p:txBody>
            <a:bodyPr wrap="square">
              <a:spAutoFit/>
            </a:bodyPr>
            <a:lstStyle/>
            <a:p>
              <a:pPr lvl="0"/>
              <a:r>
                <a:rPr lang="en-US" sz="1800" dirty="0"/>
                <a:t>Data process/</a:t>
              </a:r>
              <a:r>
                <a:rPr lang="zh-CN" sz="1800" dirty="0"/>
                <a:t>数据流程</a:t>
              </a:r>
              <a:endParaRPr lang="en-US" sz="1800" dirty="0"/>
            </a:p>
          </p:txBody>
        </p:sp>
        <p:cxnSp>
          <p:nvCxnSpPr>
            <p:cNvPr id="8" name="Straight Arrow Connector 7">
              <a:extLst>
                <a:ext uri="{FF2B5EF4-FFF2-40B4-BE49-F238E27FC236}">
                  <a16:creationId xmlns:a16="http://schemas.microsoft.com/office/drawing/2014/main" id="{23EFA39C-7EC5-4B32-BE81-A4A5B4D62644}"/>
                </a:ext>
              </a:extLst>
            </p:cNvPr>
            <p:cNvCxnSpPr>
              <a:cxnSpLocks/>
            </p:cNvCxnSpPr>
            <p:nvPr/>
          </p:nvCxnSpPr>
          <p:spPr>
            <a:xfrm>
              <a:off x="4472031" y="3429000"/>
              <a:ext cx="1383485" cy="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B280328-721B-4BF2-B53E-CE95DC116591}"/>
                </a:ext>
              </a:extLst>
            </p:cNvPr>
            <p:cNvCxnSpPr>
              <a:stCxn id="9" idx="3"/>
            </p:cNvCxnSpPr>
            <p:nvPr/>
          </p:nvCxnSpPr>
          <p:spPr>
            <a:xfrm flipV="1">
              <a:off x="4255665" y="4538084"/>
              <a:ext cx="2415331" cy="12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E965630-01F8-4A07-877F-16E899BCA95B}"/>
                </a:ext>
              </a:extLst>
            </p:cNvPr>
            <p:cNvSpPr txBox="1"/>
            <p:nvPr/>
          </p:nvSpPr>
          <p:spPr>
            <a:xfrm>
              <a:off x="1366006" y="2156430"/>
              <a:ext cx="2819399" cy="369332"/>
            </a:xfrm>
            <a:prstGeom prst="rect">
              <a:avLst/>
            </a:prstGeom>
            <a:noFill/>
          </p:spPr>
          <p:txBody>
            <a:bodyPr wrap="square">
              <a:spAutoFit/>
            </a:bodyPr>
            <a:lstStyle/>
            <a:p>
              <a:pPr lvl="0"/>
              <a:r>
                <a:rPr lang="en-US" sz="1800" dirty="0">
                  <a:solidFill>
                    <a:srgbClr val="FFFF00"/>
                  </a:solidFill>
                </a:rPr>
                <a:t>Business process/</a:t>
              </a:r>
              <a:r>
                <a:rPr lang="zh-CN" sz="1800" dirty="0">
                  <a:solidFill>
                    <a:srgbClr val="FFFF00"/>
                  </a:solidFill>
                </a:rPr>
                <a:t>业务流程</a:t>
              </a:r>
              <a:endParaRPr lang="en-US" sz="1800" dirty="0">
                <a:solidFill>
                  <a:srgbClr val="FFFF00"/>
                </a:solidFill>
              </a:endParaRPr>
            </a:p>
          </p:txBody>
        </p:sp>
        <p:cxnSp>
          <p:nvCxnSpPr>
            <p:cNvPr id="5" name="Straight Arrow Connector 4">
              <a:extLst>
                <a:ext uri="{FF2B5EF4-FFF2-40B4-BE49-F238E27FC236}">
                  <a16:creationId xmlns:a16="http://schemas.microsoft.com/office/drawing/2014/main" id="{C6AAE2F6-F435-4146-9A53-8DB725B2858F}"/>
                </a:ext>
              </a:extLst>
            </p:cNvPr>
            <p:cNvCxnSpPr>
              <a:cxnSpLocks/>
            </p:cNvCxnSpPr>
            <p:nvPr/>
          </p:nvCxnSpPr>
          <p:spPr>
            <a:xfrm>
              <a:off x="4070057" y="2399819"/>
              <a:ext cx="1290508" cy="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586204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3BCA5E8-2700-400F-8E0A-21E23BEE3A85}"/>
              </a:ext>
            </a:extLst>
          </p:cNvPr>
          <p:cNvSpPr txBox="1">
            <a:spLocks/>
          </p:cNvSpPr>
          <p:nvPr/>
        </p:nvSpPr>
        <p:spPr>
          <a:xfrm>
            <a:off x="838200" y="365125"/>
            <a:ext cx="10515600" cy="9519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pPr>
              <a:spcAft>
                <a:spcPts val="600"/>
              </a:spcAft>
            </a:pPr>
            <a:r>
              <a:rPr lang="zh-CN" altLang="en-US"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面试英语</a:t>
            </a:r>
            <a:r>
              <a:rPr lang="en-US" altLang="zh-CN"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a:t>
            </a:r>
            <a:r>
              <a:rPr lang="zh-CN" altLang="en-US"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反客为主</a:t>
            </a:r>
            <a:endParaRPr lang="en-US"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endParaRPr>
          </a:p>
        </p:txBody>
      </p:sp>
      <p:sp>
        <p:nvSpPr>
          <p:cNvPr id="9" name="TextBox 8">
            <a:extLst>
              <a:ext uri="{FF2B5EF4-FFF2-40B4-BE49-F238E27FC236}">
                <a16:creationId xmlns:a16="http://schemas.microsoft.com/office/drawing/2014/main" id="{E408B7CF-20C7-469C-9915-4C3B5961F26A}"/>
              </a:ext>
            </a:extLst>
          </p:cNvPr>
          <p:cNvSpPr txBox="1"/>
          <p:nvPr/>
        </p:nvSpPr>
        <p:spPr>
          <a:xfrm>
            <a:off x="1879136" y="2858405"/>
            <a:ext cx="8749716" cy="3416320"/>
          </a:xfrm>
          <a:prstGeom prst="rect">
            <a:avLst/>
          </a:prstGeom>
          <a:noFill/>
        </p:spPr>
        <p:txBody>
          <a:bodyPr wrap="square">
            <a:spAutoFit/>
          </a:bodyPr>
          <a:lstStyle/>
          <a:p>
            <a:pPr marL="285750" indent="-285750">
              <a:buFont typeface="Arial" panose="020B0604020202020204" pitchFamily="34" charset="0"/>
              <a:buChar char="•"/>
            </a:pPr>
            <a:r>
              <a:rPr lang="en-US" dirty="0"/>
              <a:t>Problem:</a:t>
            </a:r>
          </a:p>
          <a:p>
            <a:pPr marL="742950" lvl="1" indent="-285750">
              <a:buFont typeface="Arial" panose="020B0604020202020204" pitchFamily="34" charset="0"/>
              <a:buChar char="•"/>
            </a:pPr>
            <a:r>
              <a:rPr lang="en-US" dirty="0"/>
              <a:t>Manager wants to assign me more work</a:t>
            </a:r>
          </a:p>
          <a:p>
            <a:pPr marL="742950" lvl="1" indent="-285750">
              <a:buFont typeface="Arial" panose="020B0604020202020204" pitchFamily="34" charset="0"/>
              <a:buChar char="•"/>
            </a:pPr>
            <a:r>
              <a:rPr lang="en-US" dirty="0"/>
              <a:t>I already have tons of work and tight deadline</a:t>
            </a:r>
          </a:p>
          <a:p>
            <a:pPr marL="285750" indent="-285750">
              <a:buFont typeface="Arial" panose="020B0604020202020204" pitchFamily="34" charset="0"/>
              <a:buChar char="•"/>
            </a:pPr>
            <a:r>
              <a:rPr lang="en-US" dirty="0"/>
              <a:t>Analysis</a:t>
            </a:r>
          </a:p>
          <a:p>
            <a:pPr marL="742950" lvl="1" indent="-285750">
              <a:buFont typeface="Arial" panose="020B0604020202020204" pitchFamily="34" charset="0"/>
              <a:buChar char="•"/>
            </a:pPr>
            <a:r>
              <a:rPr lang="en-US" dirty="0"/>
              <a:t>I put myself into her/his shoes and understand that she also faces pressure from large workload</a:t>
            </a:r>
          </a:p>
          <a:p>
            <a:pPr marL="742950" lvl="1" indent="-285750">
              <a:buFont typeface="Arial" panose="020B0604020202020204" pitchFamily="34" charset="0"/>
              <a:buChar char="•"/>
            </a:pPr>
            <a:r>
              <a:rPr lang="en-US" dirty="0"/>
              <a:t>I use my </a:t>
            </a:r>
            <a:r>
              <a:rPr lang="en-US" dirty="0">
                <a:solidFill>
                  <a:srgbClr val="FFFF00"/>
                </a:solidFill>
              </a:rPr>
              <a:t>multitasking and problem solving skills and communication skills</a:t>
            </a:r>
            <a:r>
              <a:rPr lang="en-US" dirty="0"/>
              <a:t>: I took a look at the work and notice that I could break down the task into smaller tasks</a:t>
            </a:r>
          </a:p>
          <a:p>
            <a:pPr marL="285750" indent="-285750">
              <a:buFont typeface="Arial" panose="020B0604020202020204" pitchFamily="34" charset="0"/>
              <a:buChar char="•"/>
            </a:pPr>
            <a:r>
              <a:rPr lang="en-US" dirty="0"/>
              <a:t>Solution &amp; Action</a:t>
            </a:r>
          </a:p>
          <a:p>
            <a:pPr marL="742950" lvl="1" indent="-285750">
              <a:buFont typeface="Arial" panose="020B0604020202020204" pitchFamily="34" charset="0"/>
              <a:buChar char="•"/>
            </a:pPr>
            <a:r>
              <a:rPr lang="en-US" dirty="0"/>
              <a:t>I could prioritize some of them. Then I communicated with client and they agreed that they could take some deliverables before the deadline and others the next week. Manager was happy that problem solved.   </a:t>
            </a:r>
          </a:p>
        </p:txBody>
      </p:sp>
      <p:sp>
        <p:nvSpPr>
          <p:cNvPr id="5" name="TextBox 4">
            <a:extLst>
              <a:ext uri="{FF2B5EF4-FFF2-40B4-BE49-F238E27FC236}">
                <a16:creationId xmlns:a16="http://schemas.microsoft.com/office/drawing/2014/main" id="{B75B8F43-445E-4DA2-A1E1-C528DC2CAB8B}"/>
              </a:ext>
            </a:extLst>
          </p:cNvPr>
          <p:cNvSpPr txBox="1"/>
          <p:nvPr/>
        </p:nvSpPr>
        <p:spPr>
          <a:xfrm>
            <a:off x="565558" y="1960352"/>
            <a:ext cx="10788242" cy="523220"/>
          </a:xfrm>
          <a:prstGeom prst="rect">
            <a:avLst/>
          </a:prstGeom>
          <a:noFill/>
        </p:spPr>
        <p:txBody>
          <a:bodyPr wrap="square" rtlCol="0">
            <a:spAutoFit/>
          </a:bodyPr>
          <a:lstStyle/>
          <a:p>
            <a:pPr algn="ctr"/>
            <a:r>
              <a:rPr lang="en-US" sz="2800" dirty="0"/>
              <a:t>Negative Behavioral Questions – Conflicts with Manager(story version)</a:t>
            </a:r>
          </a:p>
        </p:txBody>
      </p:sp>
    </p:spTree>
    <p:extLst>
      <p:ext uri="{BB962C8B-B14F-4D97-AF65-F5344CB8AC3E}">
        <p14:creationId xmlns:p14="http://schemas.microsoft.com/office/powerpoint/2010/main" val="19963803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3BCA5E8-2700-400F-8E0A-21E23BEE3A85}"/>
              </a:ext>
            </a:extLst>
          </p:cNvPr>
          <p:cNvSpPr txBox="1">
            <a:spLocks/>
          </p:cNvSpPr>
          <p:nvPr/>
        </p:nvSpPr>
        <p:spPr>
          <a:xfrm>
            <a:off x="838200" y="365125"/>
            <a:ext cx="10515600" cy="9519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pPr>
              <a:spcAft>
                <a:spcPts val="600"/>
              </a:spcAft>
            </a:pPr>
            <a:r>
              <a:rPr lang="zh-CN" altLang="en-US"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面试英语</a:t>
            </a:r>
            <a:r>
              <a:rPr lang="en-US" altLang="zh-CN"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a:t>
            </a:r>
            <a:r>
              <a:rPr lang="zh-CN" altLang="en-US"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反客为主</a:t>
            </a:r>
            <a:endParaRPr lang="en-US"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endParaRPr>
          </a:p>
        </p:txBody>
      </p:sp>
      <p:sp>
        <p:nvSpPr>
          <p:cNvPr id="9" name="TextBox 8">
            <a:extLst>
              <a:ext uri="{FF2B5EF4-FFF2-40B4-BE49-F238E27FC236}">
                <a16:creationId xmlns:a16="http://schemas.microsoft.com/office/drawing/2014/main" id="{E408B7CF-20C7-469C-9915-4C3B5961F26A}"/>
              </a:ext>
            </a:extLst>
          </p:cNvPr>
          <p:cNvSpPr txBox="1"/>
          <p:nvPr/>
        </p:nvSpPr>
        <p:spPr>
          <a:xfrm>
            <a:off x="1821810" y="1968560"/>
            <a:ext cx="8749716" cy="4524315"/>
          </a:xfrm>
          <a:prstGeom prst="rect">
            <a:avLst/>
          </a:prstGeom>
          <a:noFill/>
        </p:spPr>
        <p:txBody>
          <a:bodyPr wrap="square">
            <a:spAutoFit/>
          </a:bodyPr>
          <a:lstStyle/>
          <a:p>
            <a:pPr marL="285750" indent="-285750">
              <a:buFont typeface="Arial" panose="020B0604020202020204" pitchFamily="34" charset="0"/>
              <a:buChar char="•"/>
            </a:pPr>
            <a:r>
              <a:rPr lang="en-US" altLang="zh-CN" dirty="0"/>
              <a:t>Everyone makes mistakes</a:t>
            </a:r>
          </a:p>
          <a:p>
            <a:pPr marL="285750" indent="-285750">
              <a:buFont typeface="Arial" panose="020B0604020202020204" pitchFamily="34" charset="0"/>
              <a:buChar char="•"/>
            </a:pPr>
            <a:r>
              <a:rPr lang="en-US" dirty="0"/>
              <a:t>What is more important is how we apply the knowledge from previous mistakes to the future cases to prevent similar mistakes from happening again. </a:t>
            </a:r>
          </a:p>
          <a:p>
            <a:pPr marL="285750" indent="-285750">
              <a:buFont typeface="Arial" panose="020B0604020202020204" pitchFamily="34" charset="0"/>
              <a:buChar char="•"/>
            </a:pPr>
            <a:r>
              <a:rPr lang="en-US" dirty="0">
                <a:solidFill>
                  <a:srgbClr val="FFFF00"/>
                </a:solidFill>
              </a:rPr>
              <a:t>[Name a less server case here Must be work related Need to be eliminated before causing any damage] </a:t>
            </a:r>
            <a:r>
              <a:rPr lang="en-US" dirty="0"/>
              <a:t>– there was this case where the client found out that there was a calculation error in a dashboard after we published it. Fortunately it was a small mistake and it got fixed in a few minutes. </a:t>
            </a:r>
          </a:p>
          <a:p>
            <a:pPr marL="285750" indent="-285750">
              <a:buFont typeface="Arial" panose="020B0604020202020204" pitchFamily="34" charset="0"/>
              <a:buChar char="•"/>
            </a:pPr>
            <a:r>
              <a:rPr lang="en-US" dirty="0"/>
              <a:t>I used my </a:t>
            </a:r>
            <a:r>
              <a:rPr lang="en-US" dirty="0">
                <a:solidFill>
                  <a:srgbClr val="FFFF00"/>
                </a:solidFill>
              </a:rPr>
              <a:t>problem solving skills </a:t>
            </a:r>
          </a:p>
          <a:p>
            <a:pPr marL="742950" lvl="1" indent="-285750">
              <a:buFont typeface="Arial" panose="020B0604020202020204" pitchFamily="34" charset="0"/>
              <a:buChar char="•"/>
            </a:pPr>
            <a:r>
              <a:rPr lang="en-US" dirty="0">
                <a:solidFill>
                  <a:srgbClr val="FFFF00"/>
                </a:solidFill>
              </a:rPr>
              <a:t>I did a thorough investigation </a:t>
            </a:r>
          </a:p>
          <a:p>
            <a:pPr marL="742950" lvl="1" indent="-285750">
              <a:buFont typeface="Arial" panose="020B0604020202020204" pitchFamily="34" charset="0"/>
              <a:buChar char="•"/>
            </a:pPr>
            <a:r>
              <a:rPr lang="en-US" dirty="0">
                <a:solidFill>
                  <a:srgbClr val="FFFF00"/>
                </a:solidFill>
              </a:rPr>
              <a:t>and found the root cause by isolating the problems</a:t>
            </a:r>
          </a:p>
          <a:p>
            <a:pPr marL="742950" lvl="1" indent="-285750">
              <a:buFont typeface="Arial" panose="020B0604020202020204" pitchFamily="34" charset="0"/>
              <a:buChar char="•"/>
            </a:pPr>
            <a:r>
              <a:rPr lang="en-US" dirty="0">
                <a:solidFill>
                  <a:srgbClr val="FFFF00"/>
                </a:solidFill>
              </a:rPr>
              <a:t> and documented it carefully to reduce the chance for it to happen again</a:t>
            </a:r>
          </a:p>
          <a:p>
            <a:pPr marL="285750" indent="-285750">
              <a:buFont typeface="Arial" panose="020B0604020202020204" pitchFamily="34" charset="0"/>
              <a:buChar char="•"/>
            </a:pPr>
            <a:r>
              <a:rPr lang="en-US" dirty="0"/>
              <a:t>In addition to simply correcting the mistake, I started to develop a checking list for purpose of process continuous improvement. </a:t>
            </a:r>
          </a:p>
          <a:p>
            <a:pPr marL="285750" indent="-285750">
              <a:buFont typeface="Arial" panose="020B0604020202020204" pitchFamily="34" charset="0"/>
              <a:buChar char="•"/>
            </a:pPr>
            <a:r>
              <a:rPr lang="en-US" dirty="0"/>
              <a:t>By having this precaution measure in place, I didn’t commit the same mistakes in my work ever after.</a:t>
            </a:r>
          </a:p>
          <a:p>
            <a:pPr marL="285750" indent="-285750">
              <a:buFont typeface="Arial" panose="020B0604020202020204" pitchFamily="34" charset="0"/>
              <a:buChar char="•"/>
            </a:pPr>
            <a:r>
              <a:rPr lang="en-US" altLang="zh-CN" dirty="0">
                <a:solidFill>
                  <a:srgbClr val="FFC000"/>
                </a:solidFill>
              </a:rPr>
              <a:t>Strength – learning skills: learning from mistakes</a:t>
            </a:r>
          </a:p>
        </p:txBody>
      </p:sp>
      <p:sp>
        <p:nvSpPr>
          <p:cNvPr id="5" name="TextBox 4">
            <a:extLst>
              <a:ext uri="{FF2B5EF4-FFF2-40B4-BE49-F238E27FC236}">
                <a16:creationId xmlns:a16="http://schemas.microsoft.com/office/drawing/2014/main" id="{B75B8F43-445E-4DA2-A1E1-C528DC2CAB8B}"/>
              </a:ext>
            </a:extLst>
          </p:cNvPr>
          <p:cNvSpPr txBox="1"/>
          <p:nvPr/>
        </p:nvSpPr>
        <p:spPr>
          <a:xfrm>
            <a:off x="1471569" y="1317072"/>
            <a:ext cx="9719345" cy="523220"/>
          </a:xfrm>
          <a:prstGeom prst="rect">
            <a:avLst/>
          </a:prstGeom>
          <a:noFill/>
        </p:spPr>
        <p:txBody>
          <a:bodyPr wrap="square" rtlCol="0">
            <a:spAutoFit/>
          </a:bodyPr>
          <a:lstStyle/>
          <a:p>
            <a:pPr algn="ctr"/>
            <a:r>
              <a:rPr lang="en-US" sz="2800" dirty="0"/>
              <a:t>Negative Behavioral Questions – Mistakes</a:t>
            </a:r>
            <a:r>
              <a:rPr lang="zh-CN" altLang="en-US" sz="2800" dirty="0"/>
              <a:t>（</a:t>
            </a:r>
            <a:r>
              <a:rPr lang="en-US" altLang="zh-CN" sz="2800" dirty="0"/>
              <a:t>story</a:t>
            </a:r>
            <a:r>
              <a:rPr lang="zh-CN" altLang="en-US" sz="2800" dirty="0"/>
              <a:t>）</a:t>
            </a:r>
            <a:endParaRPr lang="en-US" sz="2800" dirty="0"/>
          </a:p>
        </p:txBody>
      </p:sp>
    </p:spTree>
    <p:extLst>
      <p:ext uri="{BB962C8B-B14F-4D97-AF65-F5344CB8AC3E}">
        <p14:creationId xmlns:p14="http://schemas.microsoft.com/office/powerpoint/2010/main" val="37428159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3BCA5E8-2700-400F-8E0A-21E23BEE3A85}"/>
              </a:ext>
            </a:extLst>
          </p:cNvPr>
          <p:cNvSpPr txBox="1">
            <a:spLocks/>
          </p:cNvSpPr>
          <p:nvPr/>
        </p:nvSpPr>
        <p:spPr>
          <a:xfrm>
            <a:off x="838200" y="365125"/>
            <a:ext cx="10515600" cy="9519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pPr>
              <a:spcAft>
                <a:spcPts val="600"/>
              </a:spcAft>
            </a:pPr>
            <a:r>
              <a:rPr lang="zh-CN" altLang="en-US"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面试英语</a:t>
            </a:r>
            <a:r>
              <a:rPr lang="en-US" altLang="zh-CN"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a:t>
            </a:r>
            <a:r>
              <a:rPr lang="zh-CN" altLang="en-US"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反客为主</a:t>
            </a:r>
            <a:endParaRPr lang="en-US"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endParaRPr>
          </a:p>
        </p:txBody>
      </p:sp>
      <p:sp>
        <p:nvSpPr>
          <p:cNvPr id="9" name="TextBox 8">
            <a:extLst>
              <a:ext uri="{FF2B5EF4-FFF2-40B4-BE49-F238E27FC236}">
                <a16:creationId xmlns:a16="http://schemas.microsoft.com/office/drawing/2014/main" id="{E408B7CF-20C7-469C-9915-4C3B5961F26A}"/>
              </a:ext>
            </a:extLst>
          </p:cNvPr>
          <p:cNvSpPr txBox="1"/>
          <p:nvPr/>
        </p:nvSpPr>
        <p:spPr>
          <a:xfrm>
            <a:off x="1855366" y="2155387"/>
            <a:ext cx="8749716" cy="2862322"/>
          </a:xfrm>
          <a:prstGeom prst="rect">
            <a:avLst/>
          </a:prstGeom>
          <a:noFill/>
        </p:spPr>
        <p:txBody>
          <a:bodyPr wrap="square">
            <a:spAutoFit/>
          </a:bodyPr>
          <a:lstStyle/>
          <a:p>
            <a:pPr marL="285750" indent="-285750">
              <a:buFont typeface="Arial" panose="020B0604020202020204" pitchFamily="34" charset="0"/>
              <a:buChar char="•"/>
            </a:pPr>
            <a:r>
              <a:rPr lang="en-US" altLang="zh-CN" dirty="0"/>
              <a:t>Question: what was your biggest mistake? </a:t>
            </a:r>
          </a:p>
          <a:p>
            <a:pPr marL="285750" indent="-285750">
              <a:buFont typeface="Arial" panose="020B0604020202020204" pitchFamily="34" charset="0"/>
              <a:buChar char="•"/>
            </a:pPr>
            <a:r>
              <a:rPr lang="en-US" altLang="zh-CN" dirty="0"/>
              <a:t>Other version: if you can go back in time, what would you change?</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Answer: Same as weakness</a:t>
            </a:r>
          </a:p>
          <a:p>
            <a:pPr marL="742950" lvl="1" indent="-285750">
              <a:buFont typeface="Arial" panose="020B0604020202020204" pitchFamily="34" charset="0"/>
              <a:buChar char="•"/>
            </a:pPr>
            <a:r>
              <a:rPr lang="en-US" altLang="zh-CN" dirty="0">
                <a:solidFill>
                  <a:srgbClr val="FFC000"/>
                </a:solidFill>
              </a:rPr>
              <a:t>When I started my career I didn’t care about team work</a:t>
            </a:r>
          </a:p>
          <a:p>
            <a:pPr marL="742950" lvl="1" indent="-285750">
              <a:buFont typeface="Arial" panose="020B0604020202020204" pitchFamily="34" charset="0"/>
              <a:buChar char="•"/>
            </a:pPr>
            <a:r>
              <a:rPr lang="en-US" altLang="zh-CN" dirty="0">
                <a:solidFill>
                  <a:srgbClr val="FFC000"/>
                </a:solidFill>
              </a:rPr>
              <a:t>I think I am the best I can do stuff by myself I don’t care what others think</a:t>
            </a:r>
          </a:p>
          <a:p>
            <a:pPr marL="742950" lvl="1" indent="-285750">
              <a:buFont typeface="Arial" panose="020B0604020202020204" pitchFamily="34" charset="0"/>
              <a:buChar char="•"/>
            </a:pPr>
            <a:r>
              <a:rPr lang="en-US" altLang="zh-CN" dirty="0">
                <a:solidFill>
                  <a:srgbClr val="FFC000"/>
                </a:solidFill>
              </a:rPr>
              <a:t>That altitude got me into lots of troubles: missing deadlines constantly because nobody wanted to help me</a:t>
            </a:r>
          </a:p>
          <a:p>
            <a:pPr marL="742950" lvl="1" indent="-285750">
              <a:buFont typeface="Arial" panose="020B0604020202020204" pitchFamily="34" charset="0"/>
              <a:buChar char="•"/>
            </a:pPr>
            <a:r>
              <a:rPr lang="en-US" altLang="zh-CN" dirty="0">
                <a:solidFill>
                  <a:srgbClr val="FFC000"/>
                </a:solidFill>
              </a:rPr>
              <a:t>That was my biggest mistake</a:t>
            </a:r>
          </a:p>
          <a:p>
            <a:pPr marL="742950" lvl="1" indent="-285750">
              <a:buFont typeface="Arial" panose="020B0604020202020204" pitchFamily="34" charset="0"/>
              <a:buChar char="•"/>
            </a:pPr>
            <a:r>
              <a:rPr lang="en-US" altLang="zh-CN" dirty="0">
                <a:solidFill>
                  <a:srgbClr val="FFC000"/>
                </a:solidFill>
              </a:rPr>
              <a:t>I started learning to become a good team player</a:t>
            </a:r>
          </a:p>
        </p:txBody>
      </p:sp>
      <p:sp>
        <p:nvSpPr>
          <p:cNvPr id="5" name="TextBox 4">
            <a:extLst>
              <a:ext uri="{FF2B5EF4-FFF2-40B4-BE49-F238E27FC236}">
                <a16:creationId xmlns:a16="http://schemas.microsoft.com/office/drawing/2014/main" id="{B75B8F43-445E-4DA2-A1E1-C528DC2CAB8B}"/>
              </a:ext>
            </a:extLst>
          </p:cNvPr>
          <p:cNvSpPr txBox="1"/>
          <p:nvPr/>
        </p:nvSpPr>
        <p:spPr>
          <a:xfrm>
            <a:off x="1471569" y="1317072"/>
            <a:ext cx="9719345" cy="523220"/>
          </a:xfrm>
          <a:prstGeom prst="rect">
            <a:avLst/>
          </a:prstGeom>
          <a:noFill/>
        </p:spPr>
        <p:txBody>
          <a:bodyPr wrap="square" rtlCol="0">
            <a:spAutoFit/>
          </a:bodyPr>
          <a:lstStyle/>
          <a:p>
            <a:pPr algn="ctr"/>
            <a:r>
              <a:rPr lang="en-US" sz="2800" dirty="0"/>
              <a:t>Negative Behavioral Questions – Mistakes 2</a:t>
            </a:r>
          </a:p>
        </p:txBody>
      </p:sp>
    </p:spTree>
    <p:extLst>
      <p:ext uri="{BB962C8B-B14F-4D97-AF65-F5344CB8AC3E}">
        <p14:creationId xmlns:p14="http://schemas.microsoft.com/office/powerpoint/2010/main" val="36075228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3BCA5E8-2700-400F-8E0A-21E23BEE3A85}"/>
              </a:ext>
            </a:extLst>
          </p:cNvPr>
          <p:cNvSpPr txBox="1">
            <a:spLocks/>
          </p:cNvSpPr>
          <p:nvPr/>
        </p:nvSpPr>
        <p:spPr>
          <a:xfrm>
            <a:off x="838200" y="365125"/>
            <a:ext cx="10515600" cy="9519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pPr>
              <a:spcAft>
                <a:spcPts val="600"/>
              </a:spcAft>
            </a:pPr>
            <a:r>
              <a:rPr lang="zh-CN" altLang="en-US"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面试英语</a:t>
            </a:r>
            <a:r>
              <a:rPr lang="en-US" altLang="zh-CN"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a:t>
            </a:r>
            <a:r>
              <a:rPr lang="zh-CN" altLang="en-US"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反客为主</a:t>
            </a:r>
            <a:endParaRPr lang="en-US"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endParaRPr>
          </a:p>
        </p:txBody>
      </p:sp>
      <p:sp>
        <p:nvSpPr>
          <p:cNvPr id="9" name="TextBox 8">
            <a:extLst>
              <a:ext uri="{FF2B5EF4-FFF2-40B4-BE49-F238E27FC236}">
                <a16:creationId xmlns:a16="http://schemas.microsoft.com/office/drawing/2014/main" id="{E408B7CF-20C7-469C-9915-4C3B5961F26A}"/>
              </a:ext>
            </a:extLst>
          </p:cNvPr>
          <p:cNvSpPr txBox="1"/>
          <p:nvPr/>
        </p:nvSpPr>
        <p:spPr>
          <a:xfrm>
            <a:off x="1796641" y="2075126"/>
            <a:ext cx="9352327" cy="2585323"/>
          </a:xfrm>
          <a:prstGeom prst="rect">
            <a:avLst/>
          </a:prstGeom>
          <a:noFill/>
        </p:spPr>
        <p:txBody>
          <a:bodyPr wrap="square">
            <a:spAutoFit/>
          </a:bodyPr>
          <a:lstStyle/>
          <a:p>
            <a:pPr marL="285750" indent="-285750">
              <a:buFont typeface="Arial" panose="020B0604020202020204" pitchFamily="34" charset="0"/>
              <a:buChar char="•"/>
            </a:pPr>
            <a:r>
              <a:rPr lang="en-US" dirty="0"/>
              <a:t>The work of acting data analyst is time sensitive. To avoid missing deadline: </a:t>
            </a:r>
          </a:p>
          <a:p>
            <a:pPr marL="742950" lvl="1" indent="-285750">
              <a:buFont typeface="Arial" panose="020B0604020202020204" pitchFamily="34" charset="0"/>
              <a:buChar char="•"/>
            </a:pPr>
            <a:r>
              <a:rPr lang="en-US" dirty="0">
                <a:solidFill>
                  <a:srgbClr val="FFFF00"/>
                </a:solidFill>
              </a:rPr>
              <a:t>careful planning, </a:t>
            </a:r>
          </a:p>
          <a:p>
            <a:pPr marL="742950" lvl="1" indent="-285750">
              <a:buFont typeface="Arial" panose="020B0604020202020204" pitchFamily="34" charset="0"/>
              <a:buChar char="•"/>
            </a:pPr>
            <a:r>
              <a:rPr lang="en-US" dirty="0">
                <a:solidFill>
                  <a:srgbClr val="FFFF00"/>
                </a:solidFill>
              </a:rPr>
              <a:t>performed risk analysis in advance, </a:t>
            </a:r>
          </a:p>
          <a:p>
            <a:pPr marL="742950" lvl="1" indent="-285750">
              <a:buFont typeface="Arial" panose="020B0604020202020204" pitchFamily="34" charset="0"/>
              <a:buChar char="•"/>
            </a:pPr>
            <a:r>
              <a:rPr lang="en-US" dirty="0">
                <a:solidFill>
                  <a:srgbClr val="FFFF00"/>
                </a:solidFill>
              </a:rPr>
              <a:t>and assigned tasks accordingly. </a:t>
            </a:r>
          </a:p>
          <a:p>
            <a:pPr marL="742950" lvl="1" indent="-285750">
              <a:buFont typeface="Arial" panose="020B0604020202020204" pitchFamily="34" charset="0"/>
              <a:buChar char="•"/>
            </a:pPr>
            <a:r>
              <a:rPr lang="en-US" dirty="0">
                <a:solidFill>
                  <a:srgbClr val="FFFF00"/>
                </a:solidFill>
              </a:rPr>
              <a:t>progress transparent to avoid unexpected issue from happening.(daily standup meetings) </a:t>
            </a:r>
          </a:p>
          <a:p>
            <a:pPr marL="742950" lvl="1" indent="-285750">
              <a:buFont typeface="Arial" panose="020B0604020202020204" pitchFamily="34" charset="0"/>
              <a:buChar char="•"/>
            </a:pPr>
            <a:r>
              <a:rPr lang="en-US" dirty="0">
                <a:solidFill>
                  <a:srgbClr val="FFFF00"/>
                </a:solidFill>
              </a:rPr>
              <a:t>Escalate should there be critical issues jeopardizing the deadline</a:t>
            </a:r>
          </a:p>
          <a:p>
            <a:pPr marL="742950" lvl="1" indent="-285750">
              <a:buFont typeface="Arial" panose="020B0604020202020204" pitchFamily="34" charset="0"/>
              <a:buChar char="•"/>
            </a:pPr>
            <a:r>
              <a:rPr lang="en-US" dirty="0">
                <a:solidFill>
                  <a:srgbClr val="FFFF00"/>
                </a:solidFill>
              </a:rPr>
              <a:t>If deadline tight, break down and prioritize deliverables to satisfy clients</a:t>
            </a:r>
          </a:p>
          <a:p>
            <a:pPr marL="285750" indent="-285750">
              <a:buFont typeface="Arial" panose="020B0604020202020204" pitchFamily="34" charset="0"/>
              <a:buChar char="•"/>
            </a:pPr>
            <a:r>
              <a:rPr lang="en-US" dirty="0"/>
              <a:t> </a:t>
            </a:r>
          </a:p>
          <a:p>
            <a:pPr marL="285750" indent="-285750">
              <a:buFont typeface="Arial" panose="020B0604020202020204" pitchFamily="34" charset="0"/>
              <a:buChar char="•"/>
            </a:pPr>
            <a:endParaRPr lang="en-US" altLang="zh-CN" dirty="0"/>
          </a:p>
        </p:txBody>
      </p:sp>
      <p:sp>
        <p:nvSpPr>
          <p:cNvPr id="5" name="TextBox 4">
            <a:extLst>
              <a:ext uri="{FF2B5EF4-FFF2-40B4-BE49-F238E27FC236}">
                <a16:creationId xmlns:a16="http://schemas.microsoft.com/office/drawing/2014/main" id="{B75B8F43-445E-4DA2-A1E1-C528DC2CAB8B}"/>
              </a:ext>
            </a:extLst>
          </p:cNvPr>
          <p:cNvSpPr txBox="1"/>
          <p:nvPr/>
        </p:nvSpPr>
        <p:spPr>
          <a:xfrm>
            <a:off x="1127620" y="1434489"/>
            <a:ext cx="9719345" cy="523220"/>
          </a:xfrm>
          <a:prstGeom prst="rect">
            <a:avLst/>
          </a:prstGeom>
          <a:noFill/>
        </p:spPr>
        <p:txBody>
          <a:bodyPr wrap="square" rtlCol="0">
            <a:spAutoFit/>
          </a:bodyPr>
          <a:lstStyle/>
          <a:p>
            <a:pPr algn="ctr"/>
            <a:r>
              <a:rPr lang="en-US" sz="2800" dirty="0"/>
              <a:t>Negative Behavioral Questions – Deadline</a:t>
            </a:r>
          </a:p>
        </p:txBody>
      </p:sp>
    </p:spTree>
    <p:extLst>
      <p:ext uri="{BB962C8B-B14F-4D97-AF65-F5344CB8AC3E}">
        <p14:creationId xmlns:p14="http://schemas.microsoft.com/office/powerpoint/2010/main" val="17775802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3BCA5E8-2700-400F-8E0A-21E23BEE3A85}"/>
              </a:ext>
            </a:extLst>
          </p:cNvPr>
          <p:cNvSpPr txBox="1">
            <a:spLocks/>
          </p:cNvSpPr>
          <p:nvPr/>
        </p:nvSpPr>
        <p:spPr>
          <a:xfrm>
            <a:off x="838200" y="365125"/>
            <a:ext cx="10515600" cy="9519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pPr>
              <a:spcAft>
                <a:spcPts val="600"/>
              </a:spcAft>
            </a:pPr>
            <a:r>
              <a:rPr lang="zh-CN" altLang="en-US"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面试英语</a:t>
            </a:r>
            <a:r>
              <a:rPr lang="en-US" altLang="zh-CN"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a:t>
            </a:r>
            <a:r>
              <a:rPr lang="zh-CN" altLang="en-US"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反客为主</a:t>
            </a:r>
            <a:endParaRPr lang="en-US"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endParaRPr>
          </a:p>
        </p:txBody>
      </p:sp>
      <p:sp>
        <p:nvSpPr>
          <p:cNvPr id="9" name="TextBox 8">
            <a:extLst>
              <a:ext uri="{FF2B5EF4-FFF2-40B4-BE49-F238E27FC236}">
                <a16:creationId xmlns:a16="http://schemas.microsoft.com/office/drawing/2014/main" id="{E408B7CF-20C7-469C-9915-4C3B5961F26A}"/>
              </a:ext>
            </a:extLst>
          </p:cNvPr>
          <p:cNvSpPr txBox="1"/>
          <p:nvPr/>
        </p:nvSpPr>
        <p:spPr>
          <a:xfrm>
            <a:off x="1721142" y="2598346"/>
            <a:ext cx="9486550" cy="2585323"/>
          </a:xfrm>
          <a:prstGeom prst="rect">
            <a:avLst/>
          </a:prstGeom>
          <a:noFill/>
        </p:spPr>
        <p:txBody>
          <a:bodyPr wrap="square">
            <a:spAutoFit/>
          </a:bodyPr>
          <a:lstStyle/>
          <a:p>
            <a:pPr marL="285750" indent="-285750">
              <a:buFont typeface="Arial" panose="020B0604020202020204" pitchFamily="34" charset="0"/>
              <a:buChar char="•"/>
            </a:pPr>
            <a:r>
              <a:rPr lang="en-US" dirty="0"/>
              <a:t>Work in fast paced environment with high volume of workload could be stressful </a:t>
            </a:r>
          </a:p>
          <a:p>
            <a:pPr marL="285750" indent="-285750">
              <a:buFont typeface="Arial" panose="020B0604020202020204" pitchFamily="34" charset="0"/>
              <a:buChar char="•"/>
            </a:pPr>
            <a:r>
              <a:rPr lang="en-US" dirty="0">
                <a:solidFill>
                  <a:srgbClr val="FFFF00"/>
                </a:solidFill>
              </a:rPr>
              <a:t>well planning, time management and multitasking skills. </a:t>
            </a:r>
          </a:p>
          <a:p>
            <a:pPr marL="285750" indent="-285750">
              <a:buFont typeface="Arial" panose="020B0604020202020204" pitchFamily="34" charset="0"/>
              <a:buChar char="•"/>
            </a:pPr>
            <a:r>
              <a:rPr lang="en-US" dirty="0"/>
              <a:t>Once assigned with multiple projects, </a:t>
            </a:r>
          </a:p>
          <a:p>
            <a:pPr marL="742950" lvl="1" indent="-285750">
              <a:buFont typeface="Arial" panose="020B0604020202020204" pitchFamily="34" charset="0"/>
              <a:buChar char="•"/>
            </a:pPr>
            <a:r>
              <a:rPr lang="en-US" dirty="0">
                <a:solidFill>
                  <a:srgbClr val="FFFF00"/>
                </a:solidFill>
              </a:rPr>
              <a:t>I will get as much information as possible</a:t>
            </a:r>
          </a:p>
          <a:p>
            <a:pPr marL="742950" lvl="1" indent="-285750">
              <a:buFont typeface="Arial" panose="020B0604020202020204" pitchFamily="34" charset="0"/>
              <a:buChar char="•"/>
            </a:pPr>
            <a:r>
              <a:rPr lang="en-US" dirty="0">
                <a:solidFill>
                  <a:srgbClr val="FFFF00"/>
                </a:solidFill>
              </a:rPr>
              <a:t>breakdown an assignment into smaller pieces to minimize the work-in-progress; </a:t>
            </a:r>
          </a:p>
          <a:p>
            <a:pPr marL="742950" lvl="1" indent="-285750">
              <a:buFont typeface="Arial" panose="020B0604020202020204" pitchFamily="34" charset="0"/>
              <a:buChar char="•"/>
            </a:pPr>
            <a:r>
              <a:rPr lang="en-US" dirty="0">
                <a:solidFill>
                  <a:srgbClr val="FFFF00"/>
                </a:solidFill>
              </a:rPr>
              <a:t>label breakdowns with different color codes by level of severity; </a:t>
            </a:r>
          </a:p>
          <a:p>
            <a:pPr marL="742950" lvl="1" indent="-285750">
              <a:buFont typeface="Arial" panose="020B0604020202020204" pitchFamily="34" charset="0"/>
              <a:buChar char="•"/>
            </a:pPr>
            <a:r>
              <a:rPr lang="en-US" dirty="0">
                <a:solidFill>
                  <a:srgbClr val="FFFF00"/>
                </a:solidFill>
              </a:rPr>
              <a:t>reshuffle working items based on priority and scheduling; </a:t>
            </a:r>
          </a:p>
          <a:p>
            <a:pPr marL="742950" lvl="1" indent="-285750">
              <a:buFont typeface="Arial" panose="020B0604020202020204" pitchFamily="34" charset="0"/>
              <a:buChar char="•"/>
            </a:pPr>
            <a:r>
              <a:rPr lang="en-US" dirty="0">
                <a:solidFill>
                  <a:srgbClr val="FFFF00"/>
                </a:solidFill>
              </a:rPr>
              <a:t>keep accurate records and maintain a To-Do lists as the complexity of the project grows </a:t>
            </a:r>
          </a:p>
          <a:p>
            <a:pPr marL="285750" indent="-285750">
              <a:buFont typeface="Arial" panose="020B0604020202020204" pitchFamily="34" charset="0"/>
              <a:buChar char="•"/>
            </a:pPr>
            <a:r>
              <a:rPr lang="en-US" dirty="0"/>
              <a:t>With above approach, I’m able to do multitasking to reduce my pressure from work</a:t>
            </a:r>
            <a:endParaRPr lang="en-US" altLang="zh-CN" dirty="0"/>
          </a:p>
        </p:txBody>
      </p:sp>
      <p:sp>
        <p:nvSpPr>
          <p:cNvPr id="5" name="TextBox 4">
            <a:extLst>
              <a:ext uri="{FF2B5EF4-FFF2-40B4-BE49-F238E27FC236}">
                <a16:creationId xmlns:a16="http://schemas.microsoft.com/office/drawing/2014/main" id="{B75B8F43-445E-4DA2-A1E1-C528DC2CAB8B}"/>
              </a:ext>
            </a:extLst>
          </p:cNvPr>
          <p:cNvSpPr txBox="1"/>
          <p:nvPr/>
        </p:nvSpPr>
        <p:spPr>
          <a:xfrm>
            <a:off x="1488347" y="1893240"/>
            <a:ext cx="9719345" cy="523220"/>
          </a:xfrm>
          <a:prstGeom prst="rect">
            <a:avLst/>
          </a:prstGeom>
          <a:noFill/>
        </p:spPr>
        <p:txBody>
          <a:bodyPr wrap="square" rtlCol="0">
            <a:spAutoFit/>
          </a:bodyPr>
          <a:lstStyle/>
          <a:p>
            <a:pPr algn="ctr"/>
            <a:r>
              <a:rPr lang="en-US" sz="2800" dirty="0"/>
              <a:t>Negative Behavioral Questions – Pressure</a:t>
            </a:r>
          </a:p>
        </p:txBody>
      </p:sp>
    </p:spTree>
    <p:extLst>
      <p:ext uri="{BB962C8B-B14F-4D97-AF65-F5344CB8AC3E}">
        <p14:creationId xmlns:p14="http://schemas.microsoft.com/office/powerpoint/2010/main" val="36453208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3BCA5E8-2700-400F-8E0A-21E23BEE3A85}"/>
              </a:ext>
            </a:extLst>
          </p:cNvPr>
          <p:cNvSpPr txBox="1">
            <a:spLocks/>
          </p:cNvSpPr>
          <p:nvPr/>
        </p:nvSpPr>
        <p:spPr>
          <a:xfrm>
            <a:off x="838200" y="365125"/>
            <a:ext cx="10515600" cy="9519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pPr>
              <a:spcAft>
                <a:spcPts val="600"/>
              </a:spcAft>
            </a:pPr>
            <a:r>
              <a:rPr lang="zh-CN" altLang="en-US"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面试英语</a:t>
            </a:r>
            <a:r>
              <a:rPr lang="en-US" altLang="zh-CN"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a:t>
            </a:r>
            <a:r>
              <a:rPr lang="zh-CN" altLang="en-US"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反客为主</a:t>
            </a:r>
            <a:endParaRPr lang="en-US"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endParaRPr>
          </a:p>
        </p:txBody>
      </p:sp>
      <p:sp>
        <p:nvSpPr>
          <p:cNvPr id="5" name="TextBox 4">
            <a:extLst>
              <a:ext uri="{FF2B5EF4-FFF2-40B4-BE49-F238E27FC236}">
                <a16:creationId xmlns:a16="http://schemas.microsoft.com/office/drawing/2014/main" id="{B75B8F43-445E-4DA2-A1E1-C528DC2CAB8B}"/>
              </a:ext>
            </a:extLst>
          </p:cNvPr>
          <p:cNvSpPr txBox="1"/>
          <p:nvPr/>
        </p:nvSpPr>
        <p:spPr>
          <a:xfrm>
            <a:off x="1488347" y="1893240"/>
            <a:ext cx="9719345" cy="523220"/>
          </a:xfrm>
          <a:prstGeom prst="rect">
            <a:avLst/>
          </a:prstGeom>
          <a:noFill/>
        </p:spPr>
        <p:txBody>
          <a:bodyPr wrap="square" rtlCol="0">
            <a:spAutoFit/>
          </a:bodyPr>
          <a:lstStyle/>
          <a:p>
            <a:pPr algn="ctr"/>
            <a:r>
              <a:rPr lang="en-US" sz="2800" dirty="0"/>
              <a:t>Behavioral Questions – next 5 year future goals</a:t>
            </a:r>
          </a:p>
        </p:txBody>
      </p:sp>
      <p:sp>
        <p:nvSpPr>
          <p:cNvPr id="3" name="TextBox 2">
            <a:extLst>
              <a:ext uri="{FF2B5EF4-FFF2-40B4-BE49-F238E27FC236}">
                <a16:creationId xmlns:a16="http://schemas.microsoft.com/office/drawing/2014/main" id="{C27DC637-73A2-4FF0-9503-89CE91DDFE50}"/>
              </a:ext>
            </a:extLst>
          </p:cNvPr>
          <p:cNvSpPr txBox="1"/>
          <p:nvPr/>
        </p:nvSpPr>
        <p:spPr>
          <a:xfrm>
            <a:off x="2756132" y="3148879"/>
            <a:ext cx="7183773" cy="2585323"/>
          </a:xfrm>
          <a:prstGeom prst="rect">
            <a:avLst/>
          </a:prstGeom>
          <a:noFill/>
        </p:spPr>
        <p:txBody>
          <a:bodyPr wrap="square" rtlCol="0">
            <a:spAutoFit/>
          </a:bodyPr>
          <a:lstStyle/>
          <a:p>
            <a:pPr marL="285750" indent="-285750">
              <a:buFont typeface="Arial" panose="020B0604020202020204" pitchFamily="34" charset="0"/>
              <a:buChar char="•"/>
            </a:pPr>
            <a:r>
              <a:rPr lang="en-US" dirty="0"/>
              <a:t>I like do things with a plan (strength)</a:t>
            </a:r>
          </a:p>
          <a:p>
            <a:pPr marL="285750" indent="-285750">
              <a:buFont typeface="Arial" panose="020B0604020202020204" pitchFamily="34" charset="0"/>
              <a:buChar char="•"/>
            </a:pPr>
            <a:r>
              <a:rPr lang="en-US" dirty="0"/>
              <a:t>If I was hired by your company</a:t>
            </a:r>
          </a:p>
          <a:p>
            <a:pPr marL="285750" indent="-285750">
              <a:buFont typeface="Arial" panose="020B0604020202020204" pitchFamily="34" charset="0"/>
              <a:buChar char="•"/>
            </a:pPr>
            <a:r>
              <a:rPr lang="en-US" dirty="0"/>
              <a:t>Short term goal would be get myself familiar with the business, project develop process and data process.</a:t>
            </a:r>
          </a:p>
          <a:p>
            <a:pPr marL="285750" indent="-285750">
              <a:buFont typeface="Arial" panose="020B0604020202020204" pitchFamily="34" charset="0"/>
              <a:buChar char="•"/>
            </a:pPr>
            <a:r>
              <a:rPr lang="en-US" dirty="0"/>
              <a:t>Long term goal would be applying my experience and skills to </a:t>
            </a:r>
            <a:r>
              <a:rPr lang="en-US" dirty="0">
                <a:solidFill>
                  <a:srgbClr val="FFFF00"/>
                </a:solidFill>
              </a:rPr>
              <a:t>identify opportunities</a:t>
            </a:r>
            <a:r>
              <a:rPr lang="en-US" dirty="0"/>
              <a:t> and execute data solutions to add value to business and become a go-to person in the team with leadership.</a:t>
            </a:r>
          </a:p>
          <a:p>
            <a:pPr marL="285750" indent="-285750">
              <a:buFont typeface="Arial" panose="020B0604020202020204" pitchFamily="34" charset="0"/>
              <a:buChar char="•"/>
            </a:pPr>
            <a:r>
              <a:rPr lang="en-US" dirty="0"/>
              <a:t>I like to develop a </a:t>
            </a:r>
            <a:r>
              <a:rPr lang="en-US" dirty="0">
                <a:solidFill>
                  <a:srgbClr val="FFFF00"/>
                </a:solidFill>
              </a:rPr>
              <a:t>long term relationship with a company</a:t>
            </a:r>
          </a:p>
          <a:p>
            <a:endParaRPr lang="en-US" dirty="0"/>
          </a:p>
        </p:txBody>
      </p:sp>
    </p:spTree>
    <p:extLst>
      <p:ext uri="{BB962C8B-B14F-4D97-AF65-F5344CB8AC3E}">
        <p14:creationId xmlns:p14="http://schemas.microsoft.com/office/powerpoint/2010/main" val="6185419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3BCA5E8-2700-400F-8E0A-21E23BEE3A85}"/>
              </a:ext>
            </a:extLst>
          </p:cNvPr>
          <p:cNvSpPr txBox="1">
            <a:spLocks/>
          </p:cNvSpPr>
          <p:nvPr/>
        </p:nvSpPr>
        <p:spPr>
          <a:xfrm>
            <a:off x="838199" y="17606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pPr>
              <a:spcAft>
                <a:spcPts val="600"/>
              </a:spcAft>
            </a:pPr>
            <a:r>
              <a:rPr lang="zh-CN" altLang="en-US"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面试英语</a:t>
            </a:r>
            <a:r>
              <a:rPr lang="en-US" altLang="zh-CN"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a:t>
            </a:r>
            <a:r>
              <a:rPr lang="zh-CN" altLang="en-US"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反客为主</a:t>
            </a:r>
            <a:endParaRPr lang="en-US"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endParaRPr>
          </a:p>
        </p:txBody>
      </p:sp>
      <p:sp>
        <p:nvSpPr>
          <p:cNvPr id="4" name="TextBox 3">
            <a:extLst>
              <a:ext uri="{FF2B5EF4-FFF2-40B4-BE49-F238E27FC236}">
                <a16:creationId xmlns:a16="http://schemas.microsoft.com/office/drawing/2014/main" id="{000AF745-C42D-4832-B601-2C9107975F36}"/>
              </a:ext>
            </a:extLst>
          </p:cNvPr>
          <p:cNvSpPr txBox="1"/>
          <p:nvPr/>
        </p:nvSpPr>
        <p:spPr>
          <a:xfrm>
            <a:off x="1603694" y="1308683"/>
            <a:ext cx="8984609" cy="6247864"/>
          </a:xfrm>
          <a:prstGeom prst="rect">
            <a:avLst/>
          </a:prstGeom>
          <a:noFill/>
        </p:spPr>
        <p:txBody>
          <a:bodyPr wrap="square" rtlCol="0">
            <a:spAutoFit/>
          </a:bodyPr>
          <a:lstStyle/>
          <a:p>
            <a:pPr marL="285750" indent="-285750">
              <a:buFont typeface="Arial" panose="020B0604020202020204" pitchFamily="34" charset="0"/>
              <a:buChar char="•"/>
            </a:pPr>
            <a:r>
              <a:rPr lang="en-US" sz="1600" dirty="0"/>
              <a:t>Behavioral/situational questions:</a:t>
            </a:r>
          </a:p>
          <a:p>
            <a:pPr marL="742950" lvl="1" indent="-285750">
              <a:buFont typeface="Arial" panose="020B0604020202020204" pitchFamily="34" charset="0"/>
              <a:buChar char="•"/>
            </a:pPr>
            <a:r>
              <a:rPr lang="en-US" sz="1600" dirty="0"/>
              <a:t>Under tight deadline but can’t deliver project on time, what would you do?</a:t>
            </a:r>
          </a:p>
          <a:p>
            <a:pPr marL="742950" lvl="1" indent="-285750">
              <a:buFont typeface="Arial" panose="020B0604020202020204" pitchFamily="34" charset="0"/>
              <a:buChar char="•"/>
            </a:pPr>
            <a:r>
              <a:rPr lang="en-US" altLang="zh-CN" sz="1600" dirty="0"/>
              <a:t>Why do you apply this role?</a:t>
            </a:r>
          </a:p>
          <a:p>
            <a:pPr marL="742950" lvl="1" indent="-285750">
              <a:buFont typeface="Arial" panose="020B0604020202020204" pitchFamily="34" charset="0"/>
              <a:buChar char="•"/>
            </a:pPr>
            <a:r>
              <a:rPr lang="en-US" altLang="zh-CN" sz="1600" dirty="0"/>
              <a:t>What can you bring to the company?</a:t>
            </a:r>
          </a:p>
          <a:p>
            <a:pPr marL="742950" lvl="1" indent="-285750">
              <a:buFont typeface="Arial" panose="020B0604020202020204" pitchFamily="34" charset="0"/>
              <a:buChar char="•"/>
            </a:pPr>
            <a:r>
              <a:rPr lang="en-US" sz="1600" dirty="0"/>
              <a:t>Why leave current company?</a:t>
            </a:r>
          </a:p>
          <a:p>
            <a:pPr marL="742950" lvl="1" indent="-285750">
              <a:buFont typeface="Arial" panose="020B0604020202020204" pitchFamily="34" charset="0"/>
              <a:buChar char="•"/>
            </a:pPr>
            <a:r>
              <a:rPr lang="en-US" sz="1600" dirty="0"/>
              <a:t>You have been fixing a project/data process for a long time, how do you decide when it’s time to start building a new one or continue what you have been doing?</a:t>
            </a:r>
          </a:p>
          <a:p>
            <a:pPr marL="742950" lvl="1" indent="-285750">
              <a:buFont typeface="Arial" panose="020B0604020202020204" pitchFamily="34" charset="0"/>
              <a:buChar char="•"/>
            </a:pPr>
            <a:r>
              <a:rPr lang="en-US" sz="1600" dirty="0"/>
              <a:t>Tell me one time you led a team to achieve a common goal?</a:t>
            </a:r>
          </a:p>
          <a:p>
            <a:pPr marL="742950" lvl="1" indent="-285750">
              <a:buFont typeface="Arial" panose="020B0604020202020204" pitchFamily="34" charset="0"/>
              <a:buChar char="•"/>
            </a:pPr>
            <a:r>
              <a:rPr lang="en-US" sz="1600" dirty="0"/>
              <a:t>What’s the toughest decision you had to make in the last few years?</a:t>
            </a:r>
          </a:p>
          <a:p>
            <a:pPr marL="742950" lvl="1" indent="-285750">
              <a:buFont typeface="Arial" panose="020B0604020202020204" pitchFamily="34" charset="0"/>
              <a:buChar char="•"/>
            </a:pPr>
            <a:r>
              <a:rPr lang="en-US" sz="1600" dirty="0"/>
              <a:t>Tell me one time you felt company leadership was wrong and what did you do?</a:t>
            </a:r>
          </a:p>
          <a:p>
            <a:pPr marL="742950" lvl="1" indent="-285750">
              <a:buFont typeface="Arial" panose="020B0604020202020204" pitchFamily="34" charset="0"/>
              <a:buChar char="•"/>
            </a:pPr>
            <a:r>
              <a:rPr lang="en-US" sz="1600" dirty="0"/>
              <a:t> you present something but the audience disagree, how do you convince her/him or deal with the situation ?</a:t>
            </a:r>
          </a:p>
          <a:p>
            <a:pPr marL="742950" lvl="1" indent="-285750">
              <a:buFont typeface="Arial" panose="020B0604020202020204" pitchFamily="34" charset="0"/>
              <a:buChar char="•"/>
            </a:pPr>
            <a:r>
              <a:rPr lang="en-US" sz="1600" dirty="0"/>
              <a:t>How do you balance work and learning? </a:t>
            </a:r>
          </a:p>
          <a:p>
            <a:pPr marL="742950" lvl="1" indent="-285750">
              <a:buFont typeface="Arial" panose="020B0604020202020204" pitchFamily="34" charset="0"/>
              <a:buChar char="•"/>
            </a:pPr>
            <a:r>
              <a:rPr lang="en-US" sz="1600" dirty="0"/>
              <a:t>What you don’t like about your last job?</a:t>
            </a:r>
          </a:p>
          <a:p>
            <a:pPr marL="742950" lvl="1" indent="-285750">
              <a:buFont typeface="Arial" panose="020B0604020202020204" pitchFamily="34" charset="0"/>
              <a:buChar char="•"/>
            </a:pPr>
            <a:r>
              <a:rPr lang="en-US" sz="1600" dirty="0"/>
              <a:t>How do you react when you are angry? </a:t>
            </a:r>
          </a:p>
          <a:p>
            <a:pPr marL="742950" lvl="1" indent="-285750">
              <a:buFont typeface="Arial" panose="020B0604020202020204" pitchFamily="34" charset="0"/>
              <a:buChar char="•"/>
            </a:pPr>
            <a:r>
              <a:rPr lang="en-US" sz="1600" dirty="0"/>
              <a:t>What are 3 positive things you boss or co-worker would say about you?</a:t>
            </a:r>
          </a:p>
          <a:p>
            <a:pPr marL="742950" lvl="1" indent="-285750">
              <a:buFont typeface="Arial" panose="020B0604020202020204" pitchFamily="34" charset="0"/>
              <a:buChar char="•"/>
            </a:pPr>
            <a:r>
              <a:rPr lang="en-US" sz="1600" dirty="0"/>
              <a:t>What kind of person you don’t want to work with?</a:t>
            </a:r>
          </a:p>
          <a:p>
            <a:pPr marL="742950" lvl="1" indent="-285750">
              <a:buFont typeface="Arial" panose="020B0604020202020204" pitchFamily="34" charset="0"/>
              <a:buChar char="•"/>
            </a:pPr>
            <a:r>
              <a:rPr lang="en-US" sz="1600" dirty="0"/>
              <a:t>What has been your biggest professional disappointment?</a:t>
            </a:r>
          </a:p>
          <a:p>
            <a:pPr marL="742950" lvl="1" indent="-285750">
              <a:buFont typeface="Arial" panose="020B0604020202020204" pitchFamily="34" charset="0"/>
              <a:buChar char="•"/>
            </a:pPr>
            <a:r>
              <a:rPr lang="en-US" sz="1600" dirty="0"/>
              <a:t>Do you think you are overqualified for this position?</a:t>
            </a:r>
          </a:p>
          <a:p>
            <a:pPr marL="742950" lvl="1" indent="-285750">
              <a:buFont typeface="Arial" panose="020B0604020202020204" pitchFamily="34" charset="0"/>
              <a:buChar char="•"/>
            </a:pPr>
            <a:r>
              <a:rPr lang="en-US" sz="1600" dirty="0"/>
              <a:t>How do you deal with big volume of data?</a:t>
            </a:r>
          </a:p>
          <a:p>
            <a:pPr marL="742950" lvl="1" indent="-285750">
              <a:buFont typeface="Arial" panose="020B0604020202020204" pitchFamily="34" charset="0"/>
              <a:buChar char="•"/>
            </a:pPr>
            <a:r>
              <a:rPr lang="en-US" sz="1600" dirty="0"/>
              <a:t>What do you know about our business? </a:t>
            </a:r>
          </a:p>
          <a:p>
            <a:pPr marL="285750" indent="-285750">
              <a:buFont typeface="Arial" panose="020B0604020202020204" pitchFamily="34" charset="0"/>
              <a:buChar char="•"/>
            </a:pPr>
            <a:endParaRPr lang="en-US" sz="1600" dirty="0"/>
          </a:p>
          <a:p>
            <a:endParaRPr lang="en-US" sz="1600" dirty="0"/>
          </a:p>
          <a:p>
            <a:endParaRPr lang="en-US" sz="1600" dirty="0"/>
          </a:p>
          <a:p>
            <a:endParaRPr lang="en-US" sz="1600" dirty="0"/>
          </a:p>
        </p:txBody>
      </p:sp>
    </p:spTree>
    <p:extLst>
      <p:ext uri="{BB962C8B-B14F-4D97-AF65-F5344CB8AC3E}">
        <p14:creationId xmlns:p14="http://schemas.microsoft.com/office/powerpoint/2010/main" val="23830052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FE289EA-1C88-4CAC-A769-17857669081E}"/>
              </a:ext>
            </a:extLst>
          </p:cNvPr>
          <p:cNvSpPr txBox="1"/>
          <p:nvPr/>
        </p:nvSpPr>
        <p:spPr>
          <a:xfrm>
            <a:off x="2815907" y="2374084"/>
            <a:ext cx="7499757" cy="2031325"/>
          </a:xfrm>
          <a:prstGeom prst="rect">
            <a:avLst/>
          </a:prstGeom>
          <a:noFill/>
        </p:spPr>
        <p:txBody>
          <a:bodyPr wrap="square" rtlCol="0">
            <a:spAutoFit/>
          </a:bodyPr>
          <a:lstStyle/>
          <a:p>
            <a:pPr marL="800100" lvl="1" indent="-342900">
              <a:buFont typeface="+mj-lt"/>
              <a:buAutoNum type="arabicPeriod"/>
            </a:pPr>
            <a:r>
              <a:rPr lang="zh-CN" altLang="en-US" sz="1400" dirty="0"/>
              <a:t>怎么写针对数据工作的简历</a:t>
            </a:r>
            <a:endParaRPr lang="en-US" altLang="zh-CN" sz="1400" dirty="0"/>
          </a:p>
          <a:p>
            <a:pPr marL="1257300" lvl="2" indent="-342900">
              <a:buFont typeface="Arial" panose="020B0604020202020204" pitchFamily="34" charset="0"/>
              <a:buChar char="•"/>
            </a:pPr>
            <a:r>
              <a:rPr lang="en-US" altLang="zh-CN" sz="1400" dirty="0"/>
              <a:t>KEY WORDS AND PROCESS/</a:t>
            </a:r>
            <a:r>
              <a:rPr lang="zh-CN" altLang="en-US" sz="1400" dirty="0"/>
              <a:t>关键词和过程</a:t>
            </a:r>
            <a:endParaRPr lang="en-US" altLang="zh-CN" sz="1400" dirty="0"/>
          </a:p>
          <a:p>
            <a:pPr marL="800100" lvl="1" indent="-342900">
              <a:buFont typeface="+mj-lt"/>
              <a:buAutoNum type="arabicPeriod"/>
            </a:pPr>
            <a:r>
              <a:rPr lang="zh-CN" altLang="en-US" sz="1400" dirty="0"/>
              <a:t>怎么应对时间工作面试的问题</a:t>
            </a:r>
            <a:endParaRPr lang="en-US" altLang="zh-CN" sz="1400" dirty="0"/>
          </a:p>
          <a:p>
            <a:pPr marL="1257300" lvl="2" indent="-342900">
              <a:buFont typeface="Arial" panose="020B0604020202020204" pitchFamily="34" charset="0"/>
              <a:buChar char="•"/>
            </a:pPr>
            <a:r>
              <a:rPr lang="en-US" sz="1400" dirty="0"/>
              <a:t>Take control of the interview</a:t>
            </a:r>
            <a:r>
              <a:rPr lang="en-US" altLang="zh-CN" sz="1400" dirty="0"/>
              <a:t>/</a:t>
            </a:r>
            <a:r>
              <a:rPr lang="zh-CN" altLang="en-US" sz="1400" dirty="0"/>
              <a:t>怎么控制面试</a:t>
            </a:r>
            <a:endParaRPr lang="en-US" sz="1400" dirty="0"/>
          </a:p>
          <a:p>
            <a:pPr marL="1257300" lvl="2" indent="-342900">
              <a:buFont typeface="Arial" panose="020B0604020202020204" pitchFamily="34" charset="0"/>
              <a:buChar char="•"/>
            </a:pPr>
            <a:r>
              <a:rPr lang="en-US" sz="1400" dirty="0"/>
              <a:t>Don’t let hiring managers control the interview</a:t>
            </a:r>
            <a:r>
              <a:rPr lang="en-US" altLang="zh-CN" sz="1400" dirty="0"/>
              <a:t>/</a:t>
            </a:r>
            <a:r>
              <a:rPr lang="zh-CN" altLang="en-US" sz="1400" dirty="0"/>
              <a:t>怎么不让面试官控制面试</a:t>
            </a:r>
            <a:endParaRPr lang="en-US" sz="1400" dirty="0"/>
          </a:p>
          <a:p>
            <a:pPr marL="742950" lvl="1"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altLang="zh-CN" sz="1400" dirty="0"/>
          </a:p>
          <a:p>
            <a:pPr marL="800100" lvl="1" indent="-342900">
              <a:buFont typeface="+mj-lt"/>
              <a:buAutoNum type="arabicPeriod"/>
            </a:pPr>
            <a:endParaRPr lang="en-US" altLang="zh-CN" sz="1400" dirty="0"/>
          </a:p>
          <a:p>
            <a:pPr marL="742950" lvl="1" indent="-285750">
              <a:buFont typeface="Arial" panose="020B0604020202020204" pitchFamily="34" charset="0"/>
              <a:buChar char="•"/>
            </a:pPr>
            <a:endParaRPr lang="en-US" sz="1400" dirty="0"/>
          </a:p>
        </p:txBody>
      </p:sp>
      <p:sp>
        <p:nvSpPr>
          <p:cNvPr id="2" name="TextBox 1">
            <a:extLst>
              <a:ext uri="{FF2B5EF4-FFF2-40B4-BE49-F238E27FC236}">
                <a16:creationId xmlns:a16="http://schemas.microsoft.com/office/drawing/2014/main" id="{A2C71A43-4C3D-42AD-B8A7-902C93A4180C}"/>
              </a:ext>
            </a:extLst>
          </p:cNvPr>
          <p:cNvSpPr txBox="1"/>
          <p:nvPr/>
        </p:nvSpPr>
        <p:spPr>
          <a:xfrm>
            <a:off x="4697835" y="1065402"/>
            <a:ext cx="3129094" cy="1077218"/>
          </a:xfrm>
          <a:prstGeom prst="rect">
            <a:avLst/>
          </a:prstGeom>
          <a:noFill/>
        </p:spPr>
        <p:txBody>
          <a:bodyPr wrap="square" rtlCol="0">
            <a:spAutoFit/>
          </a:bodyPr>
          <a:lstStyle/>
          <a:p>
            <a:r>
              <a:rPr lang="zh-CN" altLang="en-US" sz="3200" dirty="0"/>
              <a:t>简历面试</a:t>
            </a:r>
            <a:endParaRPr lang="en-US" altLang="zh-CN" sz="3200" dirty="0"/>
          </a:p>
          <a:p>
            <a:endParaRPr lang="en-US" sz="3200" dirty="0"/>
          </a:p>
        </p:txBody>
      </p:sp>
    </p:spTree>
    <p:extLst>
      <p:ext uri="{BB962C8B-B14F-4D97-AF65-F5344CB8AC3E}">
        <p14:creationId xmlns:p14="http://schemas.microsoft.com/office/powerpoint/2010/main" val="28768845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7EADA-032C-4948-900B-836EB5CAFEDC}"/>
              </a:ext>
            </a:extLst>
          </p:cNvPr>
          <p:cNvSpPr>
            <a:spLocks noGrp="1"/>
          </p:cNvSpPr>
          <p:nvPr>
            <p:ph type="title"/>
          </p:nvPr>
        </p:nvSpPr>
        <p:spPr>
          <a:xfrm>
            <a:off x="1030287" y="97713"/>
            <a:ext cx="10131425" cy="1169026"/>
          </a:xfrm>
        </p:spPr>
        <p:txBody>
          <a:bodyPr/>
          <a:lstStyle/>
          <a:p>
            <a:pPr algn="ctr"/>
            <a:r>
              <a:rPr lang="zh-CN" altLang="en-US" dirty="0"/>
              <a:t>课程简介</a:t>
            </a:r>
            <a:endParaRPr lang="en-US" dirty="0"/>
          </a:p>
        </p:txBody>
      </p:sp>
      <p:sp>
        <p:nvSpPr>
          <p:cNvPr id="5" name="TextBox 4">
            <a:extLst>
              <a:ext uri="{FF2B5EF4-FFF2-40B4-BE49-F238E27FC236}">
                <a16:creationId xmlns:a16="http://schemas.microsoft.com/office/drawing/2014/main" id="{2FE289EA-1C88-4CAC-A769-17857669081E}"/>
              </a:ext>
            </a:extLst>
          </p:cNvPr>
          <p:cNvSpPr txBox="1"/>
          <p:nvPr/>
        </p:nvSpPr>
        <p:spPr>
          <a:xfrm>
            <a:off x="2765571" y="1754459"/>
            <a:ext cx="7737445" cy="4724370"/>
          </a:xfrm>
          <a:prstGeom prst="rect">
            <a:avLst/>
          </a:prstGeom>
          <a:noFill/>
        </p:spPr>
        <p:txBody>
          <a:bodyPr wrap="square" rtlCol="0">
            <a:spAutoFit/>
          </a:bodyPr>
          <a:lstStyle/>
          <a:p>
            <a:pPr marL="342900" indent="-342900">
              <a:buFont typeface="+mj-lt"/>
              <a:buAutoNum type="arabicPeriod"/>
            </a:pPr>
            <a:r>
              <a:rPr lang="zh-CN" altLang="en-US" sz="1050" dirty="0"/>
              <a:t>工具基础课 </a:t>
            </a:r>
            <a:r>
              <a:rPr lang="en-US" altLang="zh-CN" sz="1050" dirty="0"/>
              <a:t>--- </a:t>
            </a:r>
            <a:r>
              <a:rPr lang="zh-CN" altLang="en-US" sz="1050" dirty="0"/>
              <a:t>学习常用工具已经如何使用这些工具</a:t>
            </a:r>
            <a:endParaRPr lang="en-US" altLang="zh-CN" sz="1050" dirty="0"/>
          </a:p>
          <a:p>
            <a:pPr marL="800100" lvl="1" indent="-342900">
              <a:buFont typeface="+mj-lt"/>
              <a:buAutoNum type="arabicPeriod"/>
            </a:pPr>
            <a:r>
              <a:rPr lang="en-US" altLang="zh-CN" sz="1050" dirty="0"/>
              <a:t>Python --- </a:t>
            </a:r>
            <a:r>
              <a:rPr lang="zh-CN" altLang="en-US" sz="1050" dirty="0"/>
              <a:t>基本语法，常用 </a:t>
            </a:r>
            <a:r>
              <a:rPr lang="en-US" altLang="zh-CN" sz="1050" dirty="0"/>
              <a:t>Python Modules, Packages, Libraries</a:t>
            </a:r>
          </a:p>
          <a:p>
            <a:pPr marL="800100" lvl="1" indent="-342900">
              <a:buFont typeface="+mj-lt"/>
              <a:buAutoNum type="arabicPeriod"/>
            </a:pPr>
            <a:r>
              <a:rPr lang="en-US" sz="1050" dirty="0"/>
              <a:t>SQL </a:t>
            </a:r>
            <a:r>
              <a:rPr lang="en-US" altLang="zh-CN" sz="1050" dirty="0"/>
              <a:t>--- </a:t>
            </a:r>
            <a:r>
              <a:rPr lang="zh-CN" altLang="en-US" sz="1050" dirty="0"/>
              <a:t>基本语法，常用</a:t>
            </a:r>
            <a:r>
              <a:rPr lang="en-US" altLang="zh-CN" sz="1050" dirty="0"/>
              <a:t>QUERIES,STATEMENTS</a:t>
            </a:r>
          </a:p>
          <a:p>
            <a:pPr marL="800100" lvl="1" indent="-342900">
              <a:buFont typeface="+mj-lt"/>
              <a:buAutoNum type="arabicPeriod"/>
            </a:pPr>
            <a:r>
              <a:rPr lang="en-US" sz="1050" dirty="0"/>
              <a:t>POWER BI --- </a:t>
            </a:r>
            <a:r>
              <a:rPr lang="zh-CN" altLang="en-US" sz="1050" dirty="0"/>
              <a:t>常用设计，收集，准备，</a:t>
            </a:r>
            <a:r>
              <a:rPr lang="en-US" altLang="zh-CN" sz="1050" dirty="0"/>
              <a:t>MODEL</a:t>
            </a:r>
            <a:r>
              <a:rPr lang="zh-CN" altLang="en-US" sz="1050" dirty="0"/>
              <a:t>，分析，视觉化</a:t>
            </a:r>
            <a:endParaRPr lang="en-US" altLang="zh-CN" sz="1050" dirty="0"/>
          </a:p>
          <a:p>
            <a:pPr marL="800100" lvl="1" indent="-342900">
              <a:buFont typeface="+mj-lt"/>
              <a:buAutoNum type="arabicPeriod"/>
            </a:pPr>
            <a:r>
              <a:rPr lang="en-US" sz="1050" dirty="0"/>
              <a:t>TABLEAU </a:t>
            </a:r>
            <a:r>
              <a:rPr lang="en-US" altLang="zh-CN" sz="1050" dirty="0"/>
              <a:t>---</a:t>
            </a:r>
            <a:r>
              <a:rPr lang="zh-CN" altLang="en-US" sz="1050" dirty="0"/>
              <a:t>常用设计，收集，准备，分析，视觉化</a:t>
            </a:r>
            <a:endParaRPr lang="en-US" altLang="zh-CN" sz="1050" dirty="0"/>
          </a:p>
          <a:p>
            <a:pPr marL="342900" indent="-342900">
              <a:buFont typeface="+mj-lt"/>
              <a:buAutoNum type="arabicPeriod"/>
            </a:pPr>
            <a:endParaRPr lang="en-US" sz="1050" dirty="0"/>
          </a:p>
          <a:p>
            <a:pPr marL="342900" indent="-342900">
              <a:buFont typeface="+mj-lt"/>
              <a:buAutoNum type="arabicPeriod"/>
            </a:pPr>
            <a:r>
              <a:rPr lang="zh-CN" altLang="en-US" sz="900" dirty="0"/>
              <a:t>项目内容</a:t>
            </a:r>
            <a:r>
              <a:rPr lang="en-US" altLang="zh-CN" sz="900" dirty="0"/>
              <a:t>---</a:t>
            </a:r>
            <a:r>
              <a:rPr lang="zh-CN" altLang="en-US" sz="900" dirty="0"/>
              <a:t>用</a:t>
            </a:r>
            <a:r>
              <a:rPr lang="en-US" altLang="zh-CN" sz="900" dirty="0"/>
              <a:t>Python, SQL,POWER BI, TABLEAU </a:t>
            </a:r>
            <a:r>
              <a:rPr lang="zh-CN" altLang="en-US" sz="900" dirty="0"/>
              <a:t>来做项目</a:t>
            </a:r>
            <a:endParaRPr lang="en-US" altLang="zh-CN" sz="900" dirty="0"/>
          </a:p>
          <a:p>
            <a:pPr marL="800100" lvl="1" indent="-342900">
              <a:buFont typeface="+mj-lt"/>
              <a:buAutoNum type="arabicPeriod"/>
            </a:pPr>
            <a:r>
              <a:rPr lang="zh-CN" altLang="en-US" sz="900" dirty="0"/>
              <a:t>数据架构</a:t>
            </a:r>
            <a:r>
              <a:rPr lang="en-US" altLang="zh-CN" sz="900" dirty="0"/>
              <a:t>1</a:t>
            </a:r>
            <a:r>
              <a:rPr lang="zh-CN" altLang="en-US" sz="900" dirty="0"/>
              <a:t>个项目</a:t>
            </a:r>
            <a:endParaRPr lang="en-US" altLang="zh-CN" sz="900" dirty="0"/>
          </a:p>
          <a:p>
            <a:pPr marL="1257300" lvl="2" indent="-342900">
              <a:buFont typeface="Arial" panose="020B0604020202020204" pitchFamily="34" charset="0"/>
              <a:buChar char="•"/>
            </a:pPr>
            <a:r>
              <a:rPr lang="zh-CN" altLang="en-US" sz="900" dirty="0"/>
              <a:t>怎么搭建数据架构</a:t>
            </a:r>
            <a:endParaRPr lang="en-US" altLang="zh-CN" sz="900" dirty="0"/>
          </a:p>
          <a:p>
            <a:pPr marL="800100" lvl="1" indent="-342900">
              <a:buFont typeface="+mj-lt"/>
              <a:buAutoNum type="arabicPeriod"/>
            </a:pPr>
            <a:r>
              <a:rPr lang="en-US" sz="900" dirty="0"/>
              <a:t>Sales </a:t>
            </a:r>
            <a:r>
              <a:rPr lang="zh-CN" altLang="en-US" sz="900" dirty="0"/>
              <a:t>销售</a:t>
            </a:r>
            <a:r>
              <a:rPr lang="en-US" altLang="zh-CN" sz="900" dirty="0"/>
              <a:t>3</a:t>
            </a:r>
            <a:r>
              <a:rPr lang="zh-CN" altLang="en-US" sz="900" dirty="0"/>
              <a:t>个项目</a:t>
            </a:r>
            <a:endParaRPr lang="en-US" altLang="zh-CN" sz="900" dirty="0"/>
          </a:p>
          <a:p>
            <a:pPr marL="1257300" lvl="2" indent="-342900">
              <a:buFont typeface="Arial" panose="020B0604020202020204" pitchFamily="34" charset="0"/>
              <a:buChar char="•"/>
            </a:pPr>
            <a:r>
              <a:rPr lang="zh-CN" altLang="en-US" sz="900" dirty="0"/>
              <a:t>销售业绩，</a:t>
            </a:r>
            <a:endParaRPr lang="en-US" altLang="zh-CN" sz="900" dirty="0"/>
          </a:p>
          <a:p>
            <a:pPr marL="1257300" lvl="2" indent="-342900">
              <a:buFont typeface="Arial" panose="020B0604020202020204" pitchFamily="34" charset="0"/>
              <a:buChar char="•"/>
            </a:pPr>
            <a:r>
              <a:rPr lang="zh-CN" altLang="en-US" sz="900" dirty="0"/>
              <a:t>客户关系管理，</a:t>
            </a:r>
            <a:endParaRPr lang="en-US" altLang="zh-CN" sz="900" dirty="0"/>
          </a:p>
          <a:p>
            <a:pPr marL="1257300" lvl="2" indent="-342900">
              <a:buFont typeface="Arial" panose="020B0604020202020204" pitchFamily="34" charset="0"/>
              <a:buChar char="•"/>
            </a:pPr>
            <a:r>
              <a:rPr lang="zh-CN" altLang="en-US" sz="900" dirty="0"/>
              <a:t>促销活动</a:t>
            </a:r>
            <a:endParaRPr lang="en-US" sz="900" dirty="0"/>
          </a:p>
          <a:p>
            <a:pPr marL="800100" lvl="1" indent="-342900">
              <a:buFont typeface="+mj-lt"/>
              <a:buAutoNum type="arabicPeriod"/>
            </a:pPr>
            <a:r>
              <a:rPr lang="en-US" sz="900" dirty="0"/>
              <a:t>Marketing </a:t>
            </a:r>
            <a:r>
              <a:rPr lang="zh-CN" altLang="en-US" sz="900" dirty="0"/>
              <a:t>营销</a:t>
            </a:r>
            <a:r>
              <a:rPr lang="en-US" altLang="zh-CN" sz="900" dirty="0"/>
              <a:t>1</a:t>
            </a:r>
            <a:r>
              <a:rPr lang="zh-CN" altLang="en-US" sz="900" dirty="0"/>
              <a:t>个项目</a:t>
            </a:r>
            <a:endParaRPr lang="en-US" altLang="zh-CN" sz="900" dirty="0"/>
          </a:p>
          <a:p>
            <a:pPr marL="1257300" lvl="2" indent="-342900">
              <a:buFont typeface="Arial" panose="020B0604020202020204" pitchFamily="34" charset="0"/>
              <a:buChar char="•"/>
            </a:pPr>
            <a:r>
              <a:rPr lang="zh-CN" altLang="en-US" sz="900" dirty="0"/>
              <a:t>客户流失分析</a:t>
            </a:r>
            <a:endParaRPr lang="en-US" sz="900" dirty="0"/>
          </a:p>
          <a:p>
            <a:pPr marL="800100" lvl="1" indent="-342900">
              <a:buFont typeface="+mj-lt"/>
              <a:buAutoNum type="arabicPeriod"/>
            </a:pPr>
            <a:r>
              <a:rPr lang="en-US" sz="900" dirty="0"/>
              <a:t>Internal Audit/Risk </a:t>
            </a:r>
            <a:r>
              <a:rPr lang="zh-CN" altLang="en-US" sz="900" dirty="0"/>
              <a:t>风控</a:t>
            </a:r>
            <a:r>
              <a:rPr lang="en-US" altLang="zh-CN" sz="900" dirty="0"/>
              <a:t>3</a:t>
            </a:r>
            <a:r>
              <a:rPr lang="zh-CN" altLang="en-US" sz="900" dirty="0"/>
              <a:t>个项目</a:t>
            </a:r>
            <a:endParaRPr lang="en-US" altLang="zh-CN" sz="900" dirty="0"/>
          </a:p>
          <a:p>
            <a:pPr marL="1257300" lvl="2" indent="-342900">
              <a:buFont typeface="Arial" panose="020B0604020202020204" pitchFamily="34" charset="0"/>
              <a:buChar char="•"/>
            </a:pPr>
            <a:r>
              <a:rPr lang="zh-CN" altLang="en-US" sz="900" dirty="0"/>
              <a:t>破产风险分析，</a:t>
            </a:r>
            <a:endParaRPr lang="en-US" altLang="zh-CN" sz="900" dirty="0"/>
          </a:p>
          <a:p>
            <a:pPr marL="1257300" lvl="2" indent="-342900">
              <a:buFont typeface="Arial" panose="020B0604020202020204" pitchFamily="34" charset="0"/>
              <a:buChar char="•"/>
            </a:pPr>
            <a:r>
              <a:rPr lang="zh-CN" altLang="en-US" sz="900" dirty="0"/>
              <a:t>欺诈分析，</a:t>
            </a:r>
            <a:endParaRPr lang="en-US" altLang="zh-CN" sz="900" dirty="0"/>
          </a:p>
          <a:p>
            <a:pPr marL="1257300" lvl="2" indent="-342900">
              <a:buFont typeface="Arial" panose="020B0604020202020204" pitchFamily="34" charset="0"/>
              <a:buChar char="•"/>
            </a:pPr>
            <a:r>
              <a:rPr lang="zh-CN" altLang="en-US" sz="900" dirty="0"/>
              <a:t>异常分析</a:t>
            </a:r>
            <a:endParaRPr lang="en-US" sz="900" dirty="0"/>
          </a:p>
          <a:p>
            <a:pPr marL="800100" lvl="1" indent="-342900">
              <a:buFont typeface="+mj-lt"/>
              <a:buAutoNum type="arabicPeriod"/>
            </a:pPr>
            <a:r>
              <a:rPr lang="en-US" sz="900" dirty="0"/>
              <a:t>Credit </a:t>
            </a:r>
            <a:r>
              <a:rPr lang="zh-CN" altLang="en-US" sz="900" dirty="0"/>
              <a:t>信用</a:t>
            </a:r>
            <a:r>
              <a:rPr lang="en-US" altLang="zh-CN" sz="900" dirty="0"/>
              <a:t>1</a:t>
            </a:r>
            <a:r>
              <a:rPr lang="zh-CN" altLang="en-US" sz="900" dirty="0"/>
              <a:t>个项目</a:t>
            </a:r>
            <a:endParaRPr lang="en-US" altLang="zh-CN" sz="900" dirty="0"/>
          </a:p>
          <a:p>
            <a:pPr marL="1257300" lvl="2" indent="-342900">
              <a:buFont typeface="Arial" panose="020B0604020202020204" pitchFamily="34" charset="0"/>
              <a:buChar char="•"/>
            </a:pPr>
            <a:r>
              <a:rPr lang="zh-CN" altLang="en-US" sz="900" dirty="0"/>
              <a:t>信用分析</a:t>
            </a:r>
            <a:endParaRPr lang="en-US" sz="900" dirty="0"/>
          </a:p>
          <a:p>
            <a:pPr marL="800100" lvl="1" indent="-342900">
              <a:buFont typeface="+mj-lt"/>
              <a:buAutoNum type="arabicPeriod"/>
            </a:pPr>
            <a:r>
              <a:rPr lang="en-US" sz="900" dirty="0"/>
              <a:t>HR </a:t>
            </a:r>
            <a:r>
              <a:rPr lang="zh-CN" altLang="en-US" sz="900" dirty="0"/>
              <a:t>人事</a:t>
            </a:r>
            <a:r>
              <a:rPr lang="en-US" altLang="zh-CN" sz="900" dirty="0"/>
              <a:t>1</a:t>
            </a:r>
            <a:r>
              <a:rPr lang="zh-CN" altLang="en-US" sz="900" dirty="0"/>
              <a:t>个项目</a:t>
            </a:r>
            <a:endParaRPr lang="en-US" altLang="zh-CN" sz="900" dirty="0"/>
          </a:p>
          <a:p>
            <a:pPr marL="1257300" lvl="2" indent="-342900">
              <a:buFont typeface="Arial" panose="020B0604020202020204" pitchFamily="34" charset="0"/>
              <a:buChar char="•"/>
            </a:pPr>
            <a:r>
              <a:rPr lang="zh-CN" altLang="en-US" sz="900" dirty="0"/>
              <a:t>雇员流失分析</a:t>
            </a:r>
            <a:endParaRPr lang="en-US" altLang="zh-CN" sz="900" dirty="0"/>
          </a:p>
          <a:p>
            <a:pPr marL="800100" lvl="1" indent="-342900">
              <a:buFont typeface="+mj-lt"/>
              <a:buAutoNum type="arabicPeriod"/>
            </a:pPr>
            <a:endParaRPr lang="en-US" altLang="zh-CN" sz="900" dirty="0"/>
          </a:p>
          <a:p>
            <a:pPr marL="342900" indent="-342900">
              <a:buFont typeface="+mj-lt"/>
              <a:buAutoNum type="arabicPeriod"/>
            </a:pPr>
            <a:r>
              <a:rPr lang="zh-CN" altLang="en-US" sz="900" dirty="0"/>
              <a:t>简历面试</a:t>
            </a:r>
            <a:endParaRPr lang="en-US" altLang="zh-CN" sz="900" dirty="0"/>
          </a:p>
          <a:p>
            <a:pPr marL="800100" lvl="1" indent="-342900">
              <a:buFont typeface="+mj-lt"/>
              <a:buAutoNum type="arabicPeriod"/>
            </a:pPr>
            <a:r>
              <a:rPr lang="zh-CN" altLang="en-US" sz="900" dirty="0"/>
              <a:t>怎么写针对数据工作的简历</a:t>
            </a:r>
            <a:endParaRPr lang="en-US" altLang="zh-CN" sz="900" dirty="0"/>
          </a:p>
          <a:p>
            <a:pPr marL="1257300" lvl="2" indent="-342900">
              <a:buFont typeface="Arial" panose="020B0604020202020204" pitchFamily="34" charset="0"/>
              <a:buChar char="•"/>
            </a:pPr>
            <a:r>
              <a:rPr lang="en-US" altLang="zh-CN" sz="900" dirty="0"/>
              <a:t>KEY WORDS AND PROCESS/</a:t>
            </a:r>
            <a:r>
              <a:rPr lang="zh-CN" altLang="en-US" sz="900" dirty="0"/>
              <a:t>关键词和过程</a:t>
            </a:r>
            <a:endParaRPr lang="en-US" altLang="zh-CN" sz="900" dirty="0"/>
          </a:p>
          <a:p>
            <a:pPr marL="800100" lvl="1" indent="-342900">
              <a:buFont typeface="+mj-lt"/>
              <a:buAutoNum type="arabicPeriod"/>
            </a:pPr>
            <a:r>
              <a:rPr lang="zh-CN" altLang="en-US" sz="900" dirty="0"/>
              <a:t>怎么应对工作面试的问题</a:t>
            </a:r>
            <a:endParaRPr lang="en-US" altLang="zh-CN" sz="900" dirty="0"/>
          </a:p>
          <a:p>
            <a:pPr marL="1257300" lvl="2" indent="-342900">
              <a:buFont typeface="Arial" panose="020B0604020202020204" pitchFamily="34" charset="0"/>
              <a:buChar char="•"/>
            </a:pPr>
            <a:r>
              <a:rPr lang="en-US" sz="900" dirty="0"/>
              <a:t>Take control of the interview</a:t>
            </a:r>
            <a:r>
              <a:rPr lang="en-US" altLang="zh-CN" sz="900" dirty="0"/>
              <a:t>/</a:t>
            </a:r>
            <a:r>
              <a:rPr lang="zh-CN" altLang="en-US" sz="900" dirty="0"/>
              <a:t>怎么控制面试</a:t>
            </a:r>
            <a:endParaRPr lang="en-US" sz="900" dirty="0"/>
          </a:p>
          <a:p>
            <a:pPr marL="1257300" lvl="2" indent="-342900">
              <a:buFont typeface="Arial" panose="020B0604020202020204" pitchFamily="34" charset="0"/>
              <a:buChar char="•"/>
            </a:pPr>
            <a:r>
              <a:rPr lang="en-US" sz="900" dirty="0"/>
              <a:t>Don’t let hiring managers control the interview</a:t>
            </a:r>
            <a:r>
              <a:rPr lang="en-US" altLang="zh-CN" sz="900" dirty="0"/>
              <a:t>/</a:t>
            </a:r>
            <a:r>
              <a:rPr lang="zh-CN" altLang="en-US" sz="900" dirty="0"/>
              <a:t>怎么不让面试官控制面试</a:t>
            </a:r>
            <a:endParaRPr lang="en-US" sz="900" dirty="0"/>
          </a:p>
          <a:p>
            <a:pPr marL="285750" indent="-285750">
              <a:buFont typeface="Arial" panose="020B0604020202020204" pitchFamily="34" charset="0"/>
              <a:buChar char="•"/>
            </a:pPr>
            <a:endParaRPr lang="en-US" altLang="zh-CN" sz="1050" dirty="0"/>
          </a:p>
          <a:p>
            <a:pPr marL="742950" lvl="1" indent="-285750">
              <a:buFont typeface="Arial" panose="020B0604020202020204" pitchFamily="34" charset="0"/>
              <a:buChar char="•"/>
            </a:pPr>
            <a:endParaRPr lang="en-US" sz="1050" dirty="0"/>
          </a:p>
        </p:txBody>
      </p:sp>
      <p:sp>
        <p:nvSpPr>
          <p:cNvPr id="9" name="TextBox 8">
            <a:extLst>
              <a:ext uri="{FF2B5EF4-FFF2-40B4-BE49-F238E27FC236}">
                <a16:creationId xmlns:a16="http://schemas.microsoft.com/office/drawing/2014/main" id="{48FC496D-8FBD-4439-98A7-57C45AE025D6}"/>
              </a:ext>
            </a:extLst>
          </p:cNvPr>
          <p:cNvSpPr txBox="1"/>
          <p:nvPr/>
        </p:nvSpPr>
        <p:spPr>
          <a:xfrm>
            <a:off x="2832684" y="1185990"/>
            <a:ext cx="6870583" cy="400110"/>
          </a:xfrm>
          <a:prstGeom prst="rect">
            <a:avLst/>
          </a:prstGeom>
          <a:noFill/>
        </p:spPr>
        <p:txBody>
          <a:bodyPr wrap="square" rtlCol="0">
            <a:spAutoFit/>
          </a:bodyPr>
          <a:lstStyle/>
          <a:p>
            <a:r>
              <a:rPr lang="zh-CN" altLang="en-US" sz="2000" dirty="0"/>
              <a:t>适合零基础或者有基础的同对数据分析感兴趣的同学</a:t>
            </a:r>
            <a:endParaRPr lang="en-US" sz="2000" dirty="0"/>
          </a:p>
        </p:txBody>
      </p:sp>
    </p:spTree>
    <p:extLst>
      <p:ext uri="{BB962C8B-B14F-4D97-AF65-F5344CB8AC3E}">
        <p14:creationId xmlns:p14="http://schemas.microsoft.com/office/powerpoint/2010/main" val="8459953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FE289EA-1C88-4CAC-A769-17857669081E}"/>
              </a:ext>
            </a:extLst>
          </p:cNvPr>
          <p:cNvSpPr txBox="1"/>
          <p:nvPr/>
        </p:nvSpPr>
        <p:spPr>
          <a:xfrm>
            <a:off x="3327633" y="1989737"/>
            <a:ext cx="7499757" cy="4401205"/>
          </a:xfrm>
          <a:prstGeom prst="rect">
            <a:avLst/>
          </a:prstGeom>
          <a:noFill/>
        </p:spPr>
        <p:txBody>
          <a:bodyPr wrap="square" rtlCol="0">
            <a:spAutoFit/>
          </a:bodyPr>
          <a:lstStyle/>
          <a:p>
            <a:pPr marL="342900" indent="-342900" algn="l" rtl="0" eaLnBrk="1" fontAlgn="b" latinLnBrk="0" hangingPunct="1">
              <a:spcBef>
                <a:spcPts val="0"/>
              </a:spcBef>
              <a:spcAft>
                <a:spcPts val="0"/>
              </a:spcAft>
              <a:buFont typeface="+mj-lt"/>
              <a:buAutoNum type="arabicPeriod"/>
            </a:pPr>
            <a:r>
              <a:rPr lang="en-US" sz="1400" b="0" i="0" u="none" strike="noStrike" kern="1200" dirty="0">
                <a:effectLst/>
                <a:latin typeface="Tw Cen MT" panose="020B0602020104020603" pitchFamily="34" charset="0"/>
              </a:rPr>
              <a:t>SELECT Statement Practice</a:t>
            </a:r>
            <a:endParaRPr lang="en-US" sz="1400" b="0" i="0" u="none" strike="noStrike" dirty="0">
              <a:effectLst/>
              <a:latin typeface="Arial" panose="020B0604020202020204" pitchFamily="34" charset="0"/>
            </a:endParaRPr>
          </a:p>
          <a:p>
            <a:pPr marL="342900" indent="-342900" algn="l" rtl="0" eaLnBrk="1" fontAlgn="b" latinLnBrk="0" hangingPunct="1">
              <a:spcBef>
                <a:spcPts val="0"/>
              </a:spcBef>
              <a:spcAft>
                <a:spcPts val="0"/>
              </a:spcAft>
              <a:buFont typeface="+mj-lt"/>
              <a:buAutoNum type="arabicPeriod"/>
            </a:pPr>
            <a:r>
              <a:rPr lang="en-US" sz="1400" b="0" i="0" u="none" strike="noStrike" kern="1200" dirty="0">
                <a:effectLst/>
                <a:latin typeface="Tw Cen MT" panose="020B0602020104020603" pitchFamily="34" charset="0"/>
              </a:rPr>
              <a:t>where Statement Practice</a:t>
            </a:r>
            <a:endParaRPr lang="en-US" sz="1400" b="0" i="0" u="none" strike="noStrike" dirty="0">
              <a:effectLst/>
              <a:latin typeface="Arial" panose="020B0604020202020204" pitchFamily="34" charset="0"/>
            </a:endParaRPr>
          </a:p>
          <a:p>
            <a:pPr marL="342900" indent="-342900" algn="l" rtl="0" eaLnBrk="1" fontAlgn="b" latinLnBrk="0" hangingPunct="1">
              <a:spcBef>
                <a:spcPts val="0"/>
              </a:spcBef>
              <a:spcAft>
                <a:spcPts val="0"/>
              </a:spcAft>
              <a:buFont typeface="+mj-lt"/>
              <a:buAutoNum type="arabicPeriod"/>
            </a:pPr>
            <a:r>
              <a:rPr lang="en-US" sz="1400" b="0" i="0" u="none" strike="noStrike" kern="1200" dirty="0">
                <a:effectLst/>
                <a:latin typeface="Tw Cen MT" panose="020B0602020104020603" pitchFamily="34" charset="0"/>
              </a:rPr>
              <a:t>JOIN Statement Practice</a:t>
            </a:r>
            <a:endParaRPr lang="en-US" sz="1400" b="0" i="0" u="none" strike="noStrike" dirty="0">
              <a:effectLst/>
              <a:latin typeface="Arial" panose="020B0604020202020204" pitchFamily="34" charset="0"/>
            </a:endParaRPr>
          </a:p>
          <a:p>
            <a:pPr marL="342900" indent="-342900" algn="l" rtl="0" eaLnBrk="1" fontAlgn="b" latinLnBrk="0" hangingPunct="1">
              <a:spcBef>
                <a:spcPts val="0"/>
              </a:spcBef>
              <a:spcAft>
                <a:spcPts val="0"/>
              </a:spcAft>
              <a:buFont typeface="+mj-lt"/>
              <a:buAutoNum type="arabicPeriod"/>
            </a:pPr>
            <a:r>
              <a:rPr lang="en-US" sz="1400" b="0" i="0" u="none" strike="noStrike" kern="1200" dirty="0">
                <a:effectLst/>
                <a:latin typeface="Tw Cen MT" panose="020B0602020104020603" pitchFamily="34" charset="0"/>
              </a:rPr>
              <a:t>INNER JOIN Statement Practice</a:t>
            </a:r>
            <a:endParaRPr lang="en-US" sz="1400" b="0" i="0" u="none" strike="noStrike" dirty="0">
              <a:effectLst/>
              <a:latin typeface="Arial" panose="020B0604020202020204" pitchFamily="34" charset="0"/>
            </a:endParaRPr>
          </a:p>
          <a:p>
            <a:pPr marL="342900" indent="-342900" algn="l" rtl="0" eaLnBrk="1" fontAlgn="b" latinLnBrk="0" hangingPunct="1">
              <a:spcBef>
                <a:spcPts val="0"/>
              </a:spcBef>
              <a:spcAft>
                <a:spcPts val="0"/>
              </a:spcAft>
              <a:buFont typeface="+mj-lt"/>
              <a:buAutoNum type="arabicPeriod"/>
            </a:pPr>
            <a:r>
              <a:rPr lang="en-US" sz="1400" b="0" i="0" u="none" strike="noStrike" kern="1200" dirty="0">
                <a:effectLst/>
                <a:latin typeface="Tw Cen MT" panose="020B0602020104020603" pitchFamily="34" charset="0"/>
              </a:rPr>
              <a:t>RIGHT &amp; LEFT JOIN Statement Practice</a:t>
            </a:r>
            <a:endParaRPr lang="en-US" sz="1400" b="0" i="0" u="none" strike="noStrike" dirty="0">
              <a:effectLst/>
              <a:latin typeface="Arial" panose="020B0604020202020204" pitchFamily="34" charset="0"/>
            </a:endParaRPr>
          </a:p>
          <a:p>
            <a:pPr marL="342900" indent="-342900" algn="l" rtl="0" eaLnBrk="1" fontAlgn="b" latinLnBrk="0" hangingPunct="1">
              <a:spcBef>
                <a:spcPts val="0"/>
              </a:spcBef>
              <a:spcAft>
                <a:spcPts val="0"/>
              </a:spcAft>
              <a:buFont typeface="+mj-lt"/>
              <a:buAutoNum type="arabicPeriod"/>
            </a:pPr>
            <a:r>
              <a:rPr lang="en-US" sz="1400" b="0" i="0" u="none" strike="noStrike" kern="1200" dirty="0">
                <a:effectLst/>
                <a:latin typeface="Tw Cen MT" panose="020B0602020104020603" pitchFamily="34" charset="0"/>
              </a:rPr>
              <a:t>union Statement Practice</a:t>
            </a:r>
            <a:endParaRPr lang="en-US" sz="1400" b="0" i="0" u="none" strike="noStrike" dirty="0">
              <a:effectLst/>
              <a:latin typeface="Arial" panose="020B0604020202020204" pitchFamily="34" charset="0"/>
            </a:endParaRPr>
          </a:p>
          <a:p>
            <a:pPr marL="342900" indent="-342900" algn="l" rtl="0" eaLnBrk="1" fontAlgn="b" latinLnBrk="0" hangingPunct="1">
              <a:spcBef>
                <a:spcPts val="0"/>
              </a:spcBef>
              <a:spcAft>
                <a:spcPts val="0"/>
              </a:spcAft>
              <a:buFont typeface="+mj-lt"/>
              <a:buAutoNum type="arabicPeriod"/>
            </a:pPr>
            <a:r>
              <a:rPr lang="en-US" sz="1400" b="0" i="0" u="none" strike="noStrike" kern="1200" dirty="0">
                <a:effectLst/>
                <a:latin typeface="Tw Cen MT" panose="020B0602020104020603" pitchFamily="34" charset="0"/>
              </a:rPr>
              <a:t>Union vs union all Statement Practice</a:t>
            </a:r>
            <a:endParaRPr lang="en-US" sz="1400" b="0" i="0" u="none" strike="noStrike" dirty="0">
              <a:effectLst/>
              <a:latin typeface="Arial" panose="020B0604020202020204" pitchFamily="34" charset="0"/>
            </a:endParaRPr>
          </a:p>
          <a:p>
            <a:pPr marL="342900" indent="-342900" algn="l" rtl="0" eaLnBrk="1" fontAlgn="b" latinLnBrk="0" hangingPunct="1">
              <a:spcBef>
                <a:spcPts val="0"/>
              </a:spcBef>
              <a:spcAft>
                <a:spcPts val="0"/>
              </a:spcAft>
              <a:buFont typeface="+mj-lt"/>
              <a:buAutoNum type="arabicPeriod"/>
            </a:pPr>
            <a:r>
              <a:rPr lang="en-US" sz="1400" b="0" i="0" u="none" strike="noStrike" kern="1200" dirty="0">
                <a:effectLst/>
                <a:latin typeface="Tw Cen MT" panose="020B0602020104020603" pitchFamily="34" charset="0"/>
              </a:rPr>
              <a:t>intercept vs except Statement Practice</a:t>
            </a:r>
            <a:endParaRPr lang="en-US" sz="1400" b="0" i="0" u="none" strike="noStrike" dirty="0">
              <a:effectLst/>
              <a:latin typeface="Arial" panose="020B0604020202020204" pitchFamily="34" charset="0"/>
            </a:endParaRPr>
          </a:p>
          <a:p>
            <a:pPr marL="342900" indent="-342900" algn="l" rtl="0" eaLnBrk="1" fontAlgn="b" latinLnBrk="0" hangingPunct="1">
              <a:spcBef>
                <a:spcPts val="0"/>
              </a:spcBef>
              <a:spcAft>
                <a:spcPts val="0"/>
              </a:spcAft>
              <a:buFont typeface="+mj-lt"/>
              <a:buAutoNum type="arabicPeriod"/>
            </a:pPr>
            <a:r>
              <a:rPr lang="en-US" sz="1400" b="0" i="0" u="none" strike="noStrike" kern="1200" dirty="0">
                <a:effectLst/>
                <a:latin typeface="Tw Cen MT" panose="020B0602020104020603" pitchFamily="34" charset="0"/>
              </a:rPr>
              <a:t>aggregation Statement Practice</a:t>
            </a:r>
            <a:endParaRPr lang="en-US" sz="1400" b="0" i="0" u="none" strike="noStrike" dirty="0">
              <a:effectLst/>
              <a:latin typeface="Arial" panose="020B0604020202020204" pitchFamily="34" charset="0"/>
            </a:endParaRPr>
          </a:p>
          <a:p>
            <a:pPr marL="342900" indent="-342900" algn="l" rtl="0" eaLnBrk="1" fontAlgn="b" latinLnBrk="0" hangingPunct="1">
              <a:spcBef>
                <a:spcPts val="0"/>
              </a:spcBef>
              <a:spcAft>
                <a:spcPts val="0"/>
              </a:spcAft>
              <a:buFont typeface="+mj-lt"/>
              <a:buAutoNum type="arabicPeriod"/>
            </a:pPr>
            <a:r>
              <a:rPr lang="en-US" sz="1400" b="0" i="0" u="none" strike="noStrike" kern="1200" dirty="0">
                <a:effectLst/>
                <a:latin typeface="Tw Cen MT" panose="020B0602020104020603" pitchFamily="34" charset="0"/>
              </a:rPr>
              <a:t>SORT Statement Practice</a:t>
            </a:r>
            <a:endParaRPr lang="en-US" sz="1400" b="0" i="0" u="none" strike="noStrike" dirty="0">
              <a:effectLst/>
              <a:latin typeface="Arial" panose="020B0604020202020204" pitchFamily="34" charset="0"/>
            </a:endParaRPr>
          </a:p>
          <a:p>
            <a:pPr marL="342900" indent="-342900" algn="l" rtl="0" eaLnBrk="1" fontAlgn="b" latinLnBrk="0" hangingPunct="1">
              <a:spcBef>
                <a:spcPts val="0"/>
              </a:spcBef>
              <a:spcAft>
                <a:spcPts val="0"/>
              </a:spcAft>
              <a:buFont typeface="+mj-lt"/>
              <a:buAutoNum type="arabicPeriod"/>
            </a:pPr>
            <a:r>
              <a:rPr lang="en-US" sz="1400" b="0" i="0" u="none" strike="noStrike" kern="1200" dirty="0">
                <a:effectLst/>
                <a:latin typeface="Tw Cen MT" panose="020B0602020104020603" pitchFamily="34" charset="0"/>
              </a:rPr>
              <a:t>Group by Statement Practice</a:t>
            </a:r>
            <a:endParaRPr lang="en-US" sz="1400" b="0" i="0" u="none" strike="noStrike" dirty="0">
              <a:effectLst/>
              <a:latin typeface="Arial" panose="020B0604020202020204" pitchFamily="34" charset="0"/>
            </a:endParaRPr>
          </a:p>
          <a:p>
            <a:pPr marL="342900" indent="-342900" algn="l" rtl="0" eaLnBrk="1" fontAlgn="b" latinLnBrk="0" hangingPunct="1">
              <a:spcBef>
                <a:spcPts val="0"/>
              </a:spcBef>
              <a:spcAft>
                <a:spcPts val="0"/>
              </a:spcAft>
              <a:buFont typeface="+mj-lt"/>
              <a:buAutoNum type="arabicPeriod"/>
            </a:pPr>
            <a:r>
              <a:rPr lang="en-US" sz="1400" b="0" i="0" u="none" strike="noStrike" kern="1200" dirty="0">
                <a:effectLst/>
                <a:latin typeface="Tw Cen MT" panose="020B0602020104020603" pitchFamily="34" charset="0"/>
              </a:rPr>
              <a:t>Having Statement Practice</a:t>
            </a:r>
            <a:endParaRPr lang="en-US" sz="1400" b="0" i="0" u="none" strike="noStrike" dirty="0">
              <a:effectLst/>
              <a:latin typeface="Arial" panose="020B0604020202020204" pitchFamily="34" charset="0"/>
            </a:endParaRPr>
          </a:p>
          <a:p>
            <a:pPr marL="342900" indent="-342900" algn="l" rtl="0" eaLnBrk="1" fontAlgn="b" latinLnBrk="0" hangingPunct="1">
              <a:spcBef>
                <a:spcPts val="0"/>
              </a:spcBef>
              <a:spcAft>
                <a:spcPts val="0"/>
              </a:spcAft>
              <a:buFont typeface="+mj-lt"/>
              <a:buAutoNum type="arabicPeriod"/>
            </a:pPr>
            <a:r>
              <a:rPr lang="en-US" sz="1400" b="0" i="0" u="none" strike="noStrike" kern="1200" dirty="0">
                <a:effectLst/>
                <a:latin typeface="Tw Cen MT" panose="020B0602020104020603" pitchFamily="34" charset="0"/>
              </a:rPr>
              <a:t>String Statement Practice</a:t>
            </a:r>
            <a:endParaRPr lang="en-US" sz="1400" b="0" i="0" u="none" strike="noStrike" dirty="0">
              <a:effectLst/>
              <a:latin typeface="Arial" panose="020B0604020202020204" pitchFamily="34" charset="0"/>
            </a:endParaRPr>
          </a:p>
          <a:p>
            <a:pPr marL="342900" indent="-342900" algn="l" rtl="0" eaLnBrk="1" fontAlgn="b" latinLnBrk="0" hangingPunct="1">
              <a:spcBef>
                <a:spcPts val="0"/>
              </a:spcBef>
              <a:spcAft>
                <a:spcPts val="0"/>
              </a:spcAft>
              <a:buFont typeface="+mj-lt"/>
              <a:buAutoNum type="arabicPeriod"/>
            </a:pPr>
            <a:r>
              <a:rPr lang="en-US" sz="1400" b="0" i="0" u="none" strike="noStrike" kern="1200" dirty="0">
                <a:effectLst/>
                <a:latin typeface="Tw Cen MT" panose="020B0602020104020603" pitchFamily="34" charset="0"/>
              </a:rPr>
              <a:t>Date Statement Practice</a:t>
            </a:r>
            <a:endParaRPr lang="en-US" sz="1400" b="0" i="0" u="none" strike="noStrike" dirty="0">
              <a:effectLst/>
              <a:latin typeface="Arial" panose="020B0604020202020204" pitchFamily="34" charset="0"/>
            </a:endParaRPr>
          </a:p>
          <a:p>
            <a:pPr marL="342900" indent="-342900" algn="l" rtl="0" eaLnBrk="1" fontAlgn="b" latinLnBrk="0" hangingPunct="1">
              <a:spcBef>
                <a:spcPts val="0"/>
              </a:spcBef>
              <a:spcAft>
                <a:spcPts val="0"/>
              </a:spcAft>
              <a:buFont typeface="+mj-lt"/>
              <a:buAutoNum type="arabicPeriod"/>
            </a:pPr>
            <a:r>
              <a:rPr lang="en-US" sz="1400" b="0" i="0" u="none" strike="noStrike" kern="1200" dirty="0">
                <a:effectLst/>
                <a:latin typeface="Tw Cen MT" panose="020B0602020104020603" pitchFamily="34" charset="0"/>
              </a:rPr>
              <a:t>null Statement Practice</a:t>
            </a:r>
            <a:endParaRPr lang="en-US" sz="1400" b="0" i="0" u="none" strike="noStrike" dirty="0">
              <a:effectLst/>
              <a:latin typeface="Arial" panose="020B0604020202020204" pitchFamily="34" charset="0"/>
            </a:endParaRPr>
          </a:p>
          <a:p>
            <a:pPr marL="342900" indent="-342900" algn="l" rtl="0" eaLnBrk="1" fontAlgn="b" latinLnBrk="0" hangingPunct="1">
              <a:spcBef>
                <a:spcPts val="0"/>
              </a:spcBef>
              <a:spcAft>
                <a:spcPts val="0"/>
              </a:spcAft>
              <a:buFont typeface="+mj-lt"/>
              <a:buAutoNum type="arabicPeriod"/>
            </a:pPr>
            <a:r>
              <a:rPr lang="en-US" sz="1400" b="0" i="0" u="none" strike="noStrike" kern="1200" dirty="0">
                <a:effectLst/>
                <a:latin typeface="Tw Cen MT" panose="020B0602020104020603" pitchFamily="34" charset="0"/>
              </a:rPr>
              <a:t>cast Statement Practice</a:t>
            </a:r>
            <a:endParaRPr lang="en-US" sz="1400" b="0" i="0" u="none" strike="noStrike" dirty="0">
              <a:effectLst/>
              <a:latin typeface="Arial" panose="020B0604020202020204" pitchFamily="34" charset="0"/>
            </a:endParaRPr>
          </a:p>
          <a:p>
            <a:pPr marL="342900" indent="-342900" algn="l" rtl="0" eaLnBrk="1" fontAlgn="b" latinLnBrk="0" hangingPunct="1">
              <a:spcBef>
                <a:spcPts val="0"/>
              </a:spcBef>
              <a:spcAft>
                <a:spcPts val="0"/>
              </a:spcAft>
              <a:buFont typeface="+mj-lt"/>
              <a:buAutoNum type="arabicPeriod"/>
            </a:pPr>
            <a:r>
              <a:rPr lang="en-US" sz="1400" b="0" i="0" u="none" strike="noStrike" kern="1200" dirty="0">
                <a:effectLst/>
                <a:latin typeface="Tw Cen MT" panose="020B0602020104020603" pitchFamily="34" charset="0"/>
              </a:rPr>
              <a:t>derived Statement Practice</a:t>
            </a:r>
            <a:endParaRPr lang="en-US" sz="1400" b="0" i="0" u="none" strike="noStrike" dirty="0">
              <a:effectLst/>
              <a:latin typeface="Arial" panose="020B0604020202020204" pitchFamily="34" charset="0"/>
            </a:endParaRPr>
          </a:p>
          <a:p>
            <a:pPr marL="342900" indent="-342900" algn="l" rtl="0" eaLnBrk="1" fontAlgn="b" latinLnBrk="0" hangingPunct="1">
              <a:spcBef>
                <a:spcPts val="0"/>
              </a:spcBef>
              <a:spcAft>
                <a:spcPts val="0"/>
              </a:spcAft>
              <a:buFont typeface="+mj-lt"/>
              <a:buAutoNum type="arabicPeriod"/>
            </a:pPr>
            <a:r>
              <a:rPr lang="en-US" sz="1400" b="0" i="0" u="none" strike="noStrike" kern="1200" dirty="0">
                <a:effectLst/>
                <a:latin typeface="Tw Cen MT" panose="020B0602020104020603" pitchFamily="34" charset="0"/>
              </a:rPr>
              <a:t>with Statement Practice</a:t>
            </a:r>
            <a:endParaRPr lang="en-US" sz="1400" b="0" i="0" u="none" strike="noStrike" dirty="0">
              <a:effectLst/>
              <a:latin typeface="Arial" panose="020B0604020202020204" pitchFamily="34" charset="0"/>
            </a:endParaRPr>
          </a:p>
          <a:p>
            <a:pPr marL="342900" indent="-342900" algn="l" rtl="0" eaLnBrk="1" fontAlgn="b" latinLnBrk="0" hangingPunct="1">
              <a:spcBef>
                <a:spcPts val="0"/>
              </a:spcBef>
              <a:spcAft>
                <a:spcPts val="0"/>
              </a:spcAft>
              <a:buFont typeface="+mj-lt"/>
              <a:buAutoNum type="arabicPeriod"/>
            </a:pPr>
            <a:r>
              <a:rPr lang="en-US" sz="1400" b="0" i="0" u="none" strike="noStrike" kern="1200" dirty="0">
                <a:effectLst/>
                <a:latin typeface="Tw Cen MT" panose="020B0602020104020603" pitchFamily="34" charset="0"/>
              </a:rPr>
              <a:t>case Statement Practice</a:t>
            </a:r>
            <a:endParaRPr lang="en-US" sz="1400" b="0" i="0" u="none" strike="noStrike" dirty="0">
              <a:effectLst/>
              <a:latin typeface="Arial" panose="020B0604020202020204" pitchFamily="34" charset="0"/>
            </a:endParaRPr>
          </a:p>
          <a:p>
            <a:pPr marL="342900" indent="-342900" algn="l" rtl="0" eaLnBrk="1" fontAlgn="b" latinLnBrk="0" hangingPunct="1">
              <a:spcBef>
                <a:spcPts val="0"/>
              </a:spcBef>
              <a:spcAft>
                <a:spcPts val="0"/>
              </a:spcAft>
              <a:buFont typeface="+mj-lt"/>
              <a:buAutoNum type="arabicPeriod"/>
            </a:pPr>
            <a:r>
              <a:rPr lang="en-US" sz="1400" b="0" i="0" u="none" strike="noStrike" kern="1200" dirty="0">
                <a:effectLst/>
                <a:latin typeface="Tw Cen MT" panose="020B0602020104020603" pitchFamily="34" charset="0"/>
              </a:rPr>
              <a:t>Create, insert, update, delete Statement Practice</a:t>
            </a:r>
            <a:endParaRPr lang="en-US" sz="1400" b="0" i="0" u="none" strike="noStrike" dirty="0">
              <a:effectLst/>
              <a:latin typeface="Arial" panose="020B0604020202020204" pitchFamily="34" charset="0"/>
            </a:endParaRPr>
          </a:p>
        </p:txBody>
      </p:sp>
      <p:sp>
        <p:nvSpPr>
          <p:cNvPr id="9" name="TextBox 8">
            <a:extLst>
              <a:ext uri="{FF2B5EF4-FFF2-40B4-BE49-F238E27FC236}">
                <a16:creationId xmlns:a16="http://schemas.microsoft.com/office/drawing/2014/main" id="{48FC496D-8FBD-4439-98A7-57C45AE025D6}"/>
              </a:ext>
            </a:extLst>
          </p:cNvPr>
          <p:cNvSpPr txBox="1"/>
          <p:nvPr/>
        </p:nvSpPr>
        <p:spPr>
          <a:xfrm>
            <a:off x="2779554" y="1433310"/>
            <a:ext cx="6870583" cy="400110"/>
          </a:xfrm>
          <a:prstGeom prst="rect">
            <a:avLst/>
          </a:prstGeom>
          <a:noFill/>
        </p:spPr>
        <p:txBody>
          <a:bodyPr wrap="square" rtlCol="0">
            <a:spAutoFit/>
          </a:bodyPr>
          <a:lstStyle/>
          <a:p>
            <a:pPr algn="ctr"/>
            <a:r>
              <a:rPr lang="zh-CN" altLang="en-US" sz="2000" dirty="0"/>
              <a:t>工具基础课</a:t>
            </a:r>
            <a:r>
              <a:rPr lang="en-US" altLang="zh-CN" sz="2000" dirty="0"/>
              <a:t>---</a:t>
            </a:r>
            <a:r>
              <a:rPr lang="zh-CN" altLang="en-US" sz="2000" dirty="0"/>
              <a:t>简历面试常用 </a:t>
            </a:r>
            <a:r>
              <a:rPr lang="en-US" altLang="zh-CN" sz="2000" dirty="0"/>
              <a:t>SQL</a:t>
            </a:r>
          </a:p>
        </p:txBody>
      </p:sp>
    </p:spTree>
    <p:extLst>
      <p:ext uri="{BB962C8B-B14F-4D97-AF65-F5344CB8AC3E}">
        <p14:creationId xmlns:p14="http://schemas.microsoft.com/office/powerpoint/2010/main" val="3766583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4616" y="902073"/>
            <a:ext cx="10538669" cy="1178379"/>
          </a:xfrm>
        </p:spPr>
        <p:txBody>
          <a:bodyPr>
            <a:normAutofit fontScale="90000"/>
          </a:bodyPr>
          <a:lstStyle/>
          <a:p>
            <a:pPr algn="ctr"/>
            <a:r>
              <a:rPr lang="en-US" dirty="0"/>
              <a:t>Business Data analysis</a:t>
            </a:r>
            <a:r>
              <a:rPr lang="en-US" altLang="zh-CN" dirty="0"/>
              <a:t>/</a:t>
            </a:r>
            <a:r>
              <a:rPr lang="zh-CN" altLang="en-US" dirty="0"/>
              <a:t>商业数据分析</a:t>
            </a:r>
            <a:br>
              <a:rPr lang="en-US" dirty="0"/>
            </a:br>
            <a:br>
              <a:rPr lang="en-US" dirty="0"/>
            </a:br>
            <a:endParaRPr lang="en-US" sz="3200" dirty="0">
              <a:latin typeface="+mn-lt"/>
            </a:endParaRPr>
          </a:p>
        </p:txBody>
      </p:sp>
      <p:sp>
        <p:nvSpPr>
          <p:cNvPr id="3" name="Content Placeholder 2"/>
          <p:cNvSpPr>
            <a:spLocks noGrp="1"/>
          </p:cNvSpPr>
          <p:nvPr>
            <p:ph idx="1"/>
          </p:nvPr>
        </p:nvSpPr>
        <p:spPr>
          <a:xfrm>
            <a:off x="1241251" y="2340016"/>
            <a:ext cx="10131425" cy="3381019"/>
          </a:xfrm>
        </p:spPr>
        <p:txBody>
          <a:bodyPr>
            <a:normAutofit/>
          </a:bodyPr>
          <a:lstStyle/>
          <a:p>
            <a:r>
              <a:rPr lang="en-US" altLang="zh-CN" sz="2000" dirty="0"/>
              <a:t>Type of Marketing Campaigns/</a:t>
            </a:r>
            <a:r>
              <a:rPr lang="zh-CN" altLang="en-US" sz="2000" dirty="0"/>
              <a:t>市场营销活动的主要种类</a:t>
            </a:r>
            <a:endParaRPr lang="en-US" altLang="zh-CN" sz="2000" dirty="0"/>
          </a:p>
          <a:p>
            <a:pPr lvl="1"/>
            <a:r>
              <a:rPr lang="en-US" altLang="zh-CN" sz="1800" dirty="0"/>
              <a:t>Product Marketing Campaign/</a:t>
            </a:r>
            <a:r>
              <a:rPr lang="zh-CN" altLang="en-US" sz="1800" dirty="0"/>
              <a:t>产品营销活动</a:t>
            </a:r>
            <a:endParaRPr lang="en-US" altLang="zh-CN" sz="1800" dirty="0"/>
          </a:p>
          <a:p>
            <a:pPr lvl="1"/>
            <a:r>
              <a:rPr lang="en-US" altLang="zh-CN" sz="1800" dirty="0"/>
              <a:t>Acquisition Marketing Campaign/</a:t>
            </a:r>
            <a:r>
              <a:rPr lang="zh-CN" altLang="en-US" sz="1800" dirty="0"/>
              <a:t>客户获得</a:t>
            </a:r>
            <a:endParaRPr lang="en-US" altLang="zh-CN" sz="1800" dirty="0"/>
          </a:p>
          <a:p>
            <a:pPr lvl="1"/>
            <a:r>
              <a:rPr lang="en-US" altLang="zh-CN" sz="1800" dirty="0">
                <a:solidFill>
                  <a:srgbClr val="FFC000"/>
                </a:solidFill>
              </a:rPr>
              <a:t>Customer retention Campaign/</a:t>
            </a:r>
            <a:r>
              <a:rPr lang="zh-CN" altLang="en-US" sz="1800" dirty="0">
                <a:solidFill>
                  <a:srgbClr val="FFC000"/>
                </a:solidFill>
              </a:rPr>
              <a:t>客户挽留</a:t>
            </a:r>
            <a:endParaRPr lang="en-US" altLang="zh-CN" sz="1800" dirty="0">
              <a:solidFill>
                <a:srgbClr val="FFC000"/>
              </a:solidFill>
            </a:endParaRPr>
          </a:p>
          <a:p>
            <a:r>
              <a:rPr lang="en-US" altLang="zh-CN" sz="2000" dirty="0">
                <a:solidFill>
                  <a:srgbClr val="FFC000"/>
                </a:solidFill>
              </a:rPr>
              <a:t>Budget/</a:t>
            </a:r>
            <a:r>
              <a:rPr lang="zh-CN" altLang="en-US" sz="2000" dirty="0">
                <a:solidFill>
                  <a:srgbClr val="FFC000"/>
                </a:solidFill>
              </a:rPr>
              <a:t>预算</a:t>
            </a:r>
            <a:r>
              <a:rPr lang="en-US" altLang="zh-CN" sz="2000" dirty="0">
                <a:solidFill>
                  <a:srgbClr val="FFC000"/>
                </a:solidFill>
              </a:rPr>
              <a:t>: </a:t>
            </a:r>
            <a:r>
              <a:rPr lang="en-US" altLang="zh-CN" sz="2000" dirty="0"/>
              <a:t>Not all marketing campaigns require an incremental budget, but many still do. Factor in the agency, advertising, and freelance costs, if appropriate, and factor these numbers into any </a:t>
            </a:r>
            <a:r>
              <a:rPr lang="en-US" altLang="zh-CN" sz="2000" dirty="0">
                <a:solidFill>
                  <a:srgbClr val="FFC000"/>
                </a:solidFill>
              </a:rPr>
              <a:t>ROI analysis/</a:t>
            </a:r>
            <a:r>
              <a:rPr lang="zh-CN" altLang="en-US" sz="2000" dirty="0">
                <a:solidFill>
                  <a:srgbClr val="FFC000"/>
                </a:solidFill>
              </a:rPr>
              <a:t>投资回报分析</a:t>
            </a:r>
            <a:r>
              <a:rPr lang="en-US" altLang="zh-CN" sz="2000" dirty="0">
                <a:solidFill>
                  <a:srgbClr val="FFC000"/>
                </a:solidFill>
              </a:rPr>
              <a:t> </a:t>
            </a:r>
            <a:r>
              <a:rPr lang="en-US" altLang="zh-CN" sz="2000" dirty="0"/>
              <a:t>for your campaign.</a:t>
            </a:r>
          </a:p>
          <a:p>
            <a:pPr marL="0" indent="0" algn="ctr">
              <a:buNone/>
            </a:pPr>
            <a:endParaRPr lang="en-US" sz="2000" dirty="0"/>
          </a:p>
        </p:txBody>
      </p:sp>
      <p:sp>
        <p:nvSpPr>
          <p:cNvPr id="4" name="Title 1"/>
          <p:cNvSpPr txBox="1">
            <a:spLocks/>
          </p:cNvSpPr>
          <p:nvPr/>
        </p:nvSpPr>
        <p:spPr>
          <a:xfrm>
            <a:off x="674616" y="1493239"/>
            <a:ext cx="10131425" cy="587213"/>
          </a:xfrm>
          <a:prstGeom prst="rect">
            <a:avLst/>
          </a:prstGeom>
          <a:effectLst/>
        </p:spPr>
        <p:txBody>
          <a:bodyPr vert="horz" lIns="91440" tIns="45720" rIns="91440" bIns="45720" rtlCol="0" anchor="ctr">
            <a:normAutofit fontScale="3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r>
              <a:rPr lang="en-US" sz="2400" dirty="0"/>
            </a:br>
            <a:r>
              <a:rPr lang="en-US" sz="8000" dirty="0">
                <a:latin typeface="+mn-lt"/>
              </a:rPr>
              <a:t>MARKETING/</a:t>
            </a:r>
            <a:r>
              <a:rPr lang="zh-CN" altLang="en-US" sz="8000" dirty="0">
                <a:latin typeface="+mn-lt"/>
              </a:rPr>
              <a:t>市场营销部门项目</a:t>
            </a:r>
            <a:endParaRPr lang="en-US" sz="1600" dirty="0">
              <a:latin typeface="+mn-lt"/>
            </a:endParaRPr>
          </a:p>
        </p:txBody>
      </p:sp>
    </p:spTree>
    <p:extLst>
      <p:ext uri="{BB962C8B-B14F-4D97-AF65-F5344CB8AC3E}">
        <p14:creationId xmlns:p14="http://schemas.microsoft.com/office/powerpoint/2010/main" val="10715568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FE289EA-1C88-4CAC-A769-17857669081E}"/>
              </a:ext>
            </a:extLst>
          </p:cNvPr>
          <p:cNvSpPr txBox="1"/>
          <p:nvPr/>
        </p:nvSpPr>
        <p:spPr>
          <a:xfrm>
            <a:off x="3327633" y="1989737"/>
            <a:ext cx="7499757" cy="4247317"/>
          </a:xfrm>
          <a:prstGeom prst="rect">
            <a:avLst/>
          </a:prstGeom>
          <a:noFill/>
        </p:spPr>
        <p:txBody>
          <a:bodyPr wrap="square" rtlCol="0">
            <a:spAutoFit/>
          </a:bodyPr>
          <a:lstStyle/>
          <a:p>
            <a:pPr marL="342900" indent="-342900">
              <a:buFont typeface="+mj-lt"/>
              <a:buAutoNum type="arabicPeriod"/>
            </a:pPr>
            <a:r>
              <a:rPr lang="en-US" altLang="zh-CN" dirty="0"/>
              <a:t>Python Modules, </a:t>
            </a:r>
          </a:p>
          <a:p>
            <a:pPr marL="342900" indent="-342900">
              <a:buFont typeface="+mj-lt"/>
              <a:buAutoNum type="arabicPeriod"/>
            </a:pPr>
            <a:r>
              <a:rPr lang="en-US" altLang="zh-CN" dirty="0"/>
              <a:t>Packages, Libraries</a:t>
            </a:r>
          </a:p>
          <a:p>
            <a:pPr marL="342900" indent="-342900">
              <a:buFont typeface="+mj-lt"/>
              <a:buAutoNum type="arabicPeriod"/>
            </a:pPr>
            <a:r>
              <a:rPr lang="en-US" altLang="zh-CN" dirty="0"/>
              <a:t>Object creation</a:t>
            </a:r>
          </a:p>
          <a:p>
            <a:pPr marL="342900" indent="-342900">
              <a:buFont typeface="+mj-lt"/>
              <a:buAutoNum type="arabicPeriod"/>
            </a:pPr>
            <a:r>
              <a:rPr lang="en-US" altLang="zh-CN" dirty="0"/>
              <a:t>Viewing data</a:t>
            </a:r>
          </a:p>
          <a:p>
            <a:pPr marL="342900" indent="-342900">
              <a:buFont typeface="+mj-lt"/>
              <a:buAutoNum type="arabicPeriod"/>
            </a:pPr>
            <a:r>
              <a:rPr lang="en-US" altLang="zh-CN" dirty="0"/>
              <a:t>Selection</a:t>
            </a:r>
          </a:p>
          <a:p>
            <a:pPr marL="342900" indent="-342900">
              <a:buFont typeface="+mj-lt"/>
              <a:buAutoNum type="arabicPeriod"/>
            </a:pPr>
            <a:r>
              <a:rPr lang="en-US" altLang="zh-CN" dirty="0"/>
              <a:t>Missing data</a:t>
            </a:r>
          </a:p>
          <a:p>
            <a:pPr marL="342900" indent="-342900">
              <a:buFont typeface="+mj-lt"/>
              <a:buAutoNum type="arabicPeriod"/>
            </a:pPr>
            <a:r>
              <a:rPr lang="en-US" altLang="zh-CN" dirty="0"/>
              <a:t>Operations</a:t>
            </a:r>
          </a:p>
          <a:p>
            <a:pPr marL="342900" indent="-342900">
              <a:buFont typeface="+mj-lt"/>
              <a:buAutoNum type="arabicPeriod"/>
            </a:pPr>
            <a:r>
              <a:rPr lang="en-US" altLang="zh-CN" dirty="0"/>
              <a:t>Merge</a:t>
            </a:r>
          </a:p>
          <a:p>
            <a:pPr marL="342900" indent="-342900">
              <a:buFont typeface="+mj-lt"/>
              <a:buAutoNum type="arabicPeriod"/>
            </a:pPr>
            <a:r>
              <a:rPr lang="en-US" altLang="zh-CN" dirty="0"/>
              <a:t>Grouping</a:t>
            </a:r>
          </a:p>
          <a:p>
            <a:pPr marL="342900" indent="-342900">
              <a:buFont typeface="+mj-lt"/>
              <a:buAutoNum type="arabicPeriod"/>
            </a:pPr>
            <a:r>
              <a:rPr lang="en-US" altLang="zh-CN" dirty="0"/>
              <a:t>Reshaping</a:t>
            </a:r>
          </a:p>
          <a:p>
            <a:pPr marL="342900" indent="-342900">
              <a:buFont typeface="+mj-lt"/>
              <a:buAutoNum type="arabicPeriod"/>
            </a:pPr>
            <a:r>
              <a:rPr lang="en-US" altLang="zh-CN" dirty="0"/>
              <a:t>Time series</a:t>
            </a:r>
          </a:p>
          <a:p>
            <a:pPr marL="342900" indent="-342900">
              <a:buFont typeface="+mj-lt"/>
              <a:buAutoNum type="arabicPeriod"/>
            </a:pPr>
            <a:r>
              <a:rPr lang="en-US" altLang="zh-CN" dirty="0" err="1"/>
              <a:t>Categoricals</a:t>
            </a:r>
            <a:endParaRPr lang="en-US" altLang="zh-CN" dirty="0"/>
          </a:p>
          <a:p>
            <a:pPr marL="342900" indent="-342900">
              <a:buFont typeface="+mj-lt"/>
              <a:buAutoNum type="arabicPeriod"/>
            </a:pPr>
            <a:r>
              <a:rPr lang="en-US" altLang="zh-CN" dirty="0"/>
              <a:t>Plotting</a:t>
            </a:r>
          </a:p>
          <a:p>
            <a:pPr marL="342900" indent="-342900">
              <a:buFont typeface="+mj-lt"/>
              <a:buAutoNum type="arabicPeriod"/>
            </a:pPr>
            <a:r>
              <a:rPr lang="en-US" altLang="zh-CN" dirty="0"/>
              <a:t>Getting data in/out</a:t>
            </a:r>
          </a:p>
          <a:p>
            <a:pPr marL="342900" indent="-342900">
              <a:buFont typeface="+mj-lt"/>
              <a:buAutoNum type="arabicPeriod"/>
            </a:pPr>
            <a:r>
              <a:rPr lang="en-US" altLang="zh-CN" dirty="0"/>
              <a:t>Error handling</a:t>
            </a:r>
          </a:p>
        </p:txBody>
      </p:sp>
      <p:sp>
        <p:nvSpPr>
          <p:cNvPr id="9" name="TextBox 8">
            <a:extLst>
              <a:ext uri="{FF2B5EF4-FFF2-40B4-BE49-F238E27FC236}">
                <a16:creationId xmlns:a16="http://schemas.microsoft.com/office/drawing/2014/main" id="{48FC496D-8FBD-4439-98A7-57C45AE025D6}"/>
              </a:ext>
            </a:extLst>
          </p:cNvPr>
          <p:cNvSpPr txBox="1"/>
          <p:nvPr/>
        </p:nvSpPr>
        <p:spPr>
          <a:xfrm>
            <a:off x="2779554" y="1433310"/>
            <a:ext cx="6870583" cy="400110"/>
          </a:xfrm>
          <a:prstGeom prst="rect">
            <a:avLst/>
          </a:prstGeom>
          <a:noFill/>
        </p:spPr>
        <p:txBody>
          <a:bodyPr wrap="square" rtlCol="0">
            <a:spAutoFit/>
          </a:bodyPr>
          <a:lstStyle/>
          <a:p>
            <a:pPr algn="ctr"/>
            <a:r>
              <a:rPr lang="zh-CN" altLang="en-US" sz="2000" dirty="0"/>
              <a:t>工具基础课</a:t>
            </a:r>
            <a:r>
              <a:rPr lang="en-US" altLang="zh-CN" sz="2000" dirty="0"/>
              <a:t>---</a:t>
            </a:r>
            <a:r>
              <a:rPr lang="zh-CN" altLang="en-US" sz="2000" dirty="0"/>
              <a:t>简历面试常用 </a:t>
            </a:r>
            <a:r>
              <a:rPr lang="en-US" altLang="zh-CN" sz="2000" dirty="0"/>
              <a:t>Python</a:t>
            </a:r>
          </a:p>
        </p:txBody>
      </p:sp>
    </p:spTree>
    <p:extLst>
      <p:ext uri="{BB962C8B-B14F-4D97-AF65-F5344CB8AC3E}">
        <p14:creationId xmlns:p14="http://schemas.microsoft.com/office/powerpoint/2010/main" val="31035037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8FC496D-8FBD-4439-98A7-57C45AE025D6}"/>
              </a:ext>
            </a:extLst>
          </p:cNvPr>
          <p:cNvSpPr txBox="1"/>
          <p:nvPr/>
        </p:nvSpPr>
        <p:spPr>
          <a:xfrm>
            <a:off x="2779554" y="1433310"/>
            <a:ext cx="6870583" cy="400110"/>
          </a:xfrm>
          <a:prstGeom prst="rect">
            <a:avLst/>
          </a:prstGeom>
          <a:noFill/>
        </p:spPr>
        <p:txBody>
          <a:bodyPr wrap="square" rtlCol="0">
            <a:spAutoFit/>
          </a:bodyPr>
          <a:lstStyle/>
          <a:p>
            <a:pPr algn="ctr"/>
            <a:r>
              <a:rPr lang="zh-CN" altLang="en-US" sz="2000" dirty="0"/>
              <a:t>工具基础课</a:t>
            </a:r>
            <a:r>
              <a:rPr lang="en-US" altLang="zh-CN" sz="2000" dirty="0"/>
              <a:t>---</a:t>
            </a:r>
            <a:r>
              <a:rPr lang="zh-CN" altLang="en-US" sz="2000" dirty="0"/>
              <a:t>简历面试常用 </a:t>
            </a:r>
            <a:r>
              <a:rPr lang="en-US" altLang="zh-CN" sz="2000" dirty="0"/>
              <a:t>POWER BI</a:t>
            </a:r>
          </a:p>
        </p:txBody>
      </p:sp>
      <p:sp>
        <p:nvSpPr>
          <p:cNvPr id="8" name="TextBox 7">
            <a:extLst>
              <a:ext uri="{FF2B5EF4-FFF2-40B4-BE49-F238E27FC236}">
                <a16:creationId xmlns:a16="http://schemas.microsoft.com/office/drawing/2014/main" id="{335621C3-AED9-482A-A2ED-BD00D94CB1A9}"/>
              </a:ext>
            </a:extLst>
          </p:cNvPr>
          <p:cNvSpPr txBox="1"/>
          <p:nvPr/>
        </p:nvSpPr>
        <p:spPr>
          <a:xfrm>
            <a:off x="4699932" y="2453104"/>
            <a:ext cx="6094602" cy="2308324"/>
          </a:xfrm>
          <a:prstGeom prst="rect">
            <a:avLst/>
          </a:prstGeom>
          <a:noFill/>
        </p:spPr>
        <p:txBody>
          <a:bodyPr wrap="square">
            <a:spAutoFit/>
          </a:bodyPr>
          <a:lstStyle/>
          <a:p>
            <a:pPr marL="342900" indent="-342900">
              <a:buFont typeface="+mj-lt"/>
              <a:buAutoNum type="arabicPeriod"/>
            </a:pPr>
            <a:r>
              <a:rPr lang="en-US" dirty="0"/>
              <a:t>Get data</a:t>
            </a:r>
          </a:p>
          <a:p>
            <a:pPr marL="342900" indent="-342900">
              <a:buFont typeface="+mj-lt"/>
              <a:buAutoNum type="arabicPeriod"/>
            </a:pPr>
            <a:r>
              <a:rPr lang="en-US" dirty="0"/>
              <a:t>Prepare your data</a:t>
            </a:r>
          </a:p>
          <a:p>
            <a:pPr marL="342900" indent="-342900">
              <a:buFont typeface="+mj-lt"/>
              <a:buAutoNum type="arabicPeriod"/>
            </a:pPr>
            <a:r>
              <a:rPr lang="en-US" dirty="0"/>
              <a:t>Model your data</a:t>
            </a:r>
          </a:p>
          <a:p>
            <a:pPr marL="342900" indent="-342900">
              <a:buFont typeface="+mj-lt"/>
              <a:buAutoNum type="arabicPeriod"/>
            </a:pPr>
            <a:r>
              <a:rPr lang="en-US" dirty="0"/>
              <a:t>Write a measure in DAX</a:t>
            </a:r>
          </a:p>
          <a:p>
            <a:pPr marL="342900" indent="-342900">
              <a:buFont typeface="+mj-lt"/>
              <a:buAutoNum type="arabicPeriod"/>
            </a:pPr>
            <a:r>
              <a:rPr lang="en-US" dirty="0"/>
              <a:t>Build your report</a:t>
            </a:r>
          </a:p>
          <a:p>
            <a:pPr marL="342900" indent="-342900">
              <a:buFont typeface="+mj-lt"/>
              <a:buAutoNum type="arabicPeriod"/>
            </a:pPr>
            <a:r>
              <a:rPr lang="en-US" dirty="0"/>
              <a:t>Format the report</a:t>
            </a:r>
          </a:p>
          <a:p>
            <a:pPr marL="342900" indent="-342900">
              <a:buFont typeface="+mj-lt"/>
              <a:buAutoNum type="arabicPeriod"/>
            </a:pPr>
            <a:r>
              <a:rPr lang="en-US" dirty="0"/>
              <a:t>Finished report</a:t>
            </a:r>
          </a:p>
          <a:p>
            <a:pPr marL="342900" indent="-342900">
              <a:buFont typeface="+mj-lt"/>
              <a:buAutoNum type="arabicPeriod"/>
            </a:pPr>
            <a:r>
              <a:rPr lang="en-US" dirty="0"/>
              <a:t>Save your report</a:t>
            </a:r>
          </a:p>
        </p:txBody>
      </p:sp>
    </p:spTree>
    <p:extLst>
      <p:ext uri="{BB962C8B-B14F-4D97-AF65-F5344CB8AC3E}">
        <p14:creationId xmlns:p14="http://schemas.microsoft.com/office/powerpoint/2010/main" val="10300392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8FC496D-8FBD-4439-98A7-57C45AE025D6}"/>
              </a:ext>
            </a:extLst>
          </p:cNvPr>
          <p:cNvSpPr txBox="1"/>
          <p:nvPr/>
        </p:nvSpPr>
        <p:spPr>
          <a:xfrm>
            <a:off x="2779554" y="1433310"/>
            <a:ext cx="6870583" cy="400110"/>
          </a:xfrm>
          <a:prstGeom prst="rect">
            <a:avLst/>
          </a:prstGeom>
          <a:noFill/>
        </p:spPr>
        <p:txBody>
          <a:bodyPr wrap="square" rtlCol="0">
            <a:spAutoFit/>
          </a:bodyPr>
          <a:lstStyle/>
          <a:p>
            <a:pPr algn="ctr"/>
            <a:r>
              <a:rPr lang="zh-CN" altLang="en-US" sz="2000" dirty="0"/>
              <a:t>工具基础课</a:t>
            </a:r>
            <a:r>
              <a:rPr lang="en-US" altLang="zh-CN" sz="2000" dirty="0"/>
              <a:t>---</a:t>
            </a:r>
            <a:r>
              <a:rPr lang="zh-CN" altLang="en-US" sz="2000" dirty="0"/>
              <a:t>简历面试常用 </a:t>
            </a:r>
            <a:r>
              <a:rPr lang="en-US" altLang="zh-CN" sz="2000" dirty="0"/>
              <a:t>TABLEAU</a:t>
            </a:r>
          </a:p>
        </p:txBody>
      </p:sp>
      <p:sp>
        <p:nvSpPr>
          <p:cNvPr id="8" name="TextBox 7">
            <a:extLst>
              <a:ext uri="{FF2B5EF4-FFF2-40B4-BE49-F238E27FC236}">
                <a16:creationId xmlns:a16="http://schemas.microsoft.com/office/drawing/2014/main" id="{335621C3-AED9-482A-A2ED-BD00D94CB1A9}"/>
              </a:ext>
            </a:extLst>
          </p:cNvPr>
          <p:cNvSpPr txBox="1"/>
          <p:nvPr/>
        </p:nvSpPr>
        <p:spPr>
          <a:xfrm>
            <a:off x="3556933" y="2050433"/>
            <a:ext cx="6094602" cy="4293483"/>
          </a:xfrm>
          <a:prstGeom prst="rect">
            <a:avLst/>
          </a:prstGeom>
          <a:noFill/>
        </p:spPr>
        <p:txBody>
          <a:bodyPr wrap="square">
            <a:spAutoFit/>
          </a:bodyPr>
          <a:lstStyle/>
          <a:p>
            <a:r>
              <a:rPr lang="en-US" sz="1050" dirty="0">
                <a:latin typeface="Consolas" panose="020B0609020204030204" pitchFamily="49" charset="0"/>
              </a:rPr>
              <a:t>1: Connect to and Transform Data</a:t>
            </a:r>
          </a:p>
          <a:p>
            <a:r>
              <a:rPr lang="en-US" sz="1050" dirty="0">
                <a:latin typeface="Consolas" panose="020B0609020204030204" pitchFamily="49" charset="0"/>
              </a:rPr>
              <a:t>1.1. Connect to data sources</a:t>
            </a:r>
          </a:p>
          <a:p>
            <a:r>
              <a:rPr lang="nn-NO" sz="1050" dirty="0">
                <a:latin typeface="Consolas" panose="020B0609020204030204" pitchFamily="49" charset="0"/>
              </a:rPr>
              <a:t>1.2. Prepare data for analysis</a:t>
            </a:r>
          </a:p>
          <a:p>
            <a:r>
              <a:rPr lang="en-US" sz="1050" dirty="0">
                <a:latin typeface="Consolas" panose="020B0609020204030204" pitchFamily="49" charset="0"/>
              </a:rPr>
              <a:t>1.</a:t>
            </a:r>
            <a:r>
              <a:rPr lang="en-US" altLang="zh-CN" sz="1050" dirty="0">
                <a:latin typeface="Consolas" panose="020B0609020204030204" pitchFamily="49" charset="0"/>
              </a:rPr>
              <a:t>3</a:t>
            </a:r>
            <a:r>
              <a:rPr lang="en-US" sz="1050" dirty="0">
                <a:latin typeface="Consolas" panose="020B0609020204030204" pitchFamily="49" charset="0"/>
              </a:rPr>
              <a:t>. Customize fields</a:t>
            </a:r>
          </a:p>
          <a:p>
            <a:endParaRPr lang="en-US" sz="1050" dirty="0">
              <a:latin typeface="Consolas" panose="020B0609020204030204" pitchFamily="49" charset="0"/>
            </a:endParaRPr>
          </a:p>
          <a:p>
            <a:r>
              <a:rPr lang="en-US" sz="1050" dirty="0">
                <a:latin typeface="Consolas" panose="020B0609020204030204" pitchFamily="49" charset="0"/>
              </a:rPr>
              <a:t>2: Explore and Analyze Data</a:t>
            </a:r>
          </a:p>
          <a:p>
            <a:r>
              <a:rPr lang="en-US" sz="1050" dirty="0">
                <a:latin typeface="Consolas" panose="020B0609020204030204" pitchFamily="49" charset="0"/>
              </a:rPr>
              <a:t>2.1. Create calculated fields</a:t>
            </a:r>
          </a:p>
          <a:p>
            <a:r>
              <a:rPr lang="en-US" sz="1050" dirty="0">
                <a:latin typeface="Consolas" panose="020B0609020204030204" pitchFamily="49" charset="0"/>
              </a:rPr>
              <a:t>2.2. Create quick table calculations</a:t>
            </a:r>
          </a:p>
          <a:p>
            <a:r>
              <a:rPr lang="en-US" sz="1050" dirty="0">
                <a:latin typeface="Consolas" panose="020B0609020204030204" pitchFamily="49" charset="0"/>
              </a:rPr>
              <a:t>2.3. Create custom table calculations</a:t>
            </a:r>
          </a:p>
          <a:p>
            <a:r>
              <a:rPr lang="en-US" sz="1050" dirty="0">
                <a:latin typeface="Consolas" panose="020B0609020204030204" pitchFamily="49" charset="0"/>
              </a:rPr>
              <a:t>2.4. Create and use filters</a:t>
            </a:r>
          </a:p>
          <a:p>
            <a:r>
              <a:rPr lang="en-US" sz="1050" dirty="0">
                <a:latin typeface="Consolas" panose="020B0609020204030204" pitchFamily="49" charset="0"/>
              </a:rPr>
              <a:t>2.5. Create parameters to enable interactivity</a:t>
            </a:r>
          </a:p>
          <a:p>
            <a:r>
              <a:rPr lang="en-US" sz="1050" dirty="0">
                <a:latin typeface="Consolas" panose="020B0609020204030204" pitchFamily="49" charset="0"/>
              </a:rPr>
              <a:t>2.6. Structure the data</a:t>
            </a:r>
          </a:p>
          <a:p>
            <a:r>
              <a:rPr lang="en-US" sz="1050" dirty="0">
                <a:latin typeface="Consolas" panose="020B0609020204030204" pitchFamily="49" charset="0"/>
              </a:rPr>
              <a:t>2.7. Map data geographically</a:t>
            </a:r>
          </a:p>
          <a:p>
            <a:r>
              <a:rPr lang="en-US" sz="1050" dirty="0">
                <a:latin typeface="Consolas" panose="020B0609020204030204" pitchFamily="49" charset="0"/>
              </a:rPr>
              <a:t>2.8. Summarize, model, and customize data by using the Analytics feature</a:t>
            </a:r>
          </a:p>
          <a:p>
            <a:endParaRPr lang="en-US" sz="1050" dirty="0">
              <a:latin typeface="Consolas" panose="020B0609020204030204" pitchFamily="49" charset="0"/>
            </a:endParaRPr>
          </a:p>
          <a:p>
            <a:r>
              <a:rPr lang="en-US" sz="1050" dirty="0">
                <a:latin typeface="Consolas" panose="020B0609020204030204" pitchFamily="49" charset="0"/>
              </a:rPr>
              <a:t>3: Create Content</a:t>
            </a:r>
          </a:p>
          <a:p>
            <a:r>
              <a:rPr lang="en-US" sz="1050" dirty="0">
                <a:latin typeface="Consolas" panose="020B0609020204030204" pitchFamily="49" charset="0"/>
              </a:rPr>
              <a:t>3.1. Create charts</a:t>
            </a:r>
          </a:p>
          <a:p>
            <a:r>
              <a:rPr lang="en-US" sz="1050" dirty="0">
                <a:latin typeface="Consolas" panose="020B0609020204030204" pitchFamily="49" charset="0"/>
              </a:rPr>
              <a:t>3.2. Create dashboards and stories</a:t>
            </a:r>
          </a:p>
          <a:p>
            <a:r>
              <a:rPr lang="en-US" sz="1050" dirty="0">
                <a:latin typeface="Consolas" panose="020B0609020204030204" pitchFamily="49" charset="0"/>
              </a:rPr>
              <a:t>3.3. Add interactivity to dashboards</a:t>
            </a:r>
          </a:p>
          <a:p>
            <a:r>
              <a:rPr lang="en-US" sz="1050" dirty="0">
                <a:latin typeface="Consolas" panose="020B0609020204030204" pitchFamily="49" charset="0"/>
              </a:rPr>
              <a:t>3.4. Format dashboards</a:t>
            </a:r>
          </a:p>
          <a:p>
            <a:endParaRPr lang="en-US" sz="1050" dirty="0">
              <a:latin typeface="Consolas" panose="020B0609020204030204" pitchFamily="49" charset="0"/>
            </a:endParaRPr>
          </a:p>
          <a:p>
            <a:r>
              <a:rPr lang="en-US" sz="1050" dirty="0">
                <a:latin typeface="Consolas" panose="020B0609020204030204" pitchFamily="49" charset="0"/>
              </a:rPr>
              <a:t>4: Publish and Manage Content on Tableau Server and Tableau Online</a:t>
            </a:r>
          </a:p>
          <a:p>
            <a:r>
              <a:rPr lang="en-US" sz="1050" dirty="0">
                <a:latin typeface="Consolas" panose="020B0609020204030204" pitchFamily="49" charset="0"/>
              </a:rPr>
              <a:t>4.1. Publish Content</a:t>
            </a:r>
          </a:p>
          <a:p>
            <a:r>
              <a:rPr lang="en-US" sz="1050" dirty="0">
                <a:latin typeface="Consolas" panose="020B0609020204030204" pitchFamily="49" charset="0"/>
              </a:rPr>
              <a:t>4.2. Schedule data updates</a:t>
            </a:r>
          </a:p>
          <a:p>
            <a:r>
              <a:rPr lang="en-US" sz="1050" dirty="0">
                <a:latin typeface="Consolas" panose="020B0609020204030204" pitchFamily="49" charset="0"/>
              </a:rPr>
              <a:t>4.3. Manage Published workbooks</a:t>
            </a:r>
            <a:endParaRPr lang="en-US" sz="1050" dirty="0"/>
          </a:p>
        </p:txBody>
      </p:sp>
    </p:spTree>
    <p:extLst>
      <p:ext uri="{BB962C8B-B14F-4D97-AF65-F5344CB8AC3E}">
        <p14:creationId xmlns:p14="http://schemas.microsoft.com/office/powerpoint/2010/main" val="13594181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AF59F-7FCC-45CA-A61E-6B96A19C4D14}"/>
              </a:ext>
            </a:extLst>
          </p:cNvPr>
          <p:cNvSpPr>
            <a:spLocks noGrp="1"/>
          </p:cNvSpPr>
          <p:nvPr>
            <p:ph type="ctrTitle"/>
          </p:nvPr>
        </p:nvSpPr>
        <p:spPr>
          <a:xfrm>
            <a:off x="838200" y="365125"/>
            <a:ext cx="10515600" cy="1325563"/>
          </a:xfrm>
        </p:spPr>
        <p:txBody>
          <a:bodyPr vert="horz" lIns="91440" tIns="45720" rIns="91440" bIns="45720" rtlCol="0" anchor="ctr">
            <a:normAutofit/>
          </a:bodyPr>
          <a:lstStyle/>
          <a:p>
            <a:pPr algn="l"/>
            <a:r>
              <a:rPr lang="zh-CN" altLang="en-US"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课程目的：拿</a:t>
            </a:r>
            <a:r>
              <a:rPr lang="en-US" altLang="zh-CN"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OFFER</a:t>
            </a:r>
            <a:endParaRPr lang="en-US"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endParaRPr>
          </a:p>
        </p:txBody>
      </p:sp>
      <p:graphicFrame>
        <p:nvGraphicFramePr>
          <p:cNvPr id="4" name="Diagram 3">
            <a:extLst>
              <a:ext uri="{FF2B5EF4-FFF2-40B4-BE49-F238E27FC236}">
                <a16:creationId xmlns:a16="http://schemas.microsoft.com/office/drawing/2014/main" id="{471AD4B7-3962-4CEA-90A2-66B70D2377A5}"/>
              </a:ext>
            </a:extLst>
          </p:cNvPr>
          <p:cNvGraphicFramePr/>
          <p:nvPr/>
        </p:nvGraphicFramePr>
        <p:xfrm>
          <a:off x="4848605" y="2035167"/>
          <a:ext cx="5446559" cy="27876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20 most common interview questions (and how to answer them) | Totaljobs">
            <a:extLst>
              <a:ext uri="{FF2B5EF4-FFF2-40B4-BE49-F238E27FC236}">
                <a16:creationId xmlns:a16="http://schemas.microsoft.com/office/drawing/2014/main" id="{8D125529-107A-4E89-A574-05A04237B118}"/>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640237" y="2377752"/>
            <a:ext cx="3354676" cy="1878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00874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3BCA5E8-2700-400F-8E0A-21E23BEE3A8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pPr>
              <a:spcAft>
                <a:spcPts val="600"/>
              </a:spcAft>
            </a:pPr>
            <a:r>
              <a:rPr lang="zh-CN" altLang="en-US"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简历</a:t>
            </a:r>
            <a:endParaRPr lang="en-US"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endParaRPr>
          </a:p>
        </p:txBody>
      </p:sp>
      <p:pic>
        <p:nvPicPr>
          <p:cNvPr id="2050" name="Picture 2" descr="Why Structured is Better When It Comes to Interviews">
            <a:extLst>
              <a:ext uri="{FF2B5EF4-FFF2-40B4-BE49-F238E27FC236}">
                <a16:creationId xmlns:a16="http://schemas.microsoft.com/office/drawing/2014/main" id="{92AC91B1-8986-4504-B7A3-390CABA7CB6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169278" y="494594"/>
            <a:ext cx="1644132" cy="106662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7BB8D65-EFFA-4C6A-9228-7411859D2FBE}"/>
              </a:ext>
            </a:extLst>
          </p:cNvPr>
          <p:cNvSpPr txBox="1"/>
          <p:nvPr/>
        </p:nvSpPr>
        <p:spPr>
          <a:xfrm>
            <a:off x="2587379" y="1820157"/>
            <a:ext cx="7168243" cy="400110"/>
          </a:xfrm>
          <a:prstGeom prst="rect">
            <a:avLst/>
          </a:prstGeom>
          <a:noFill/>
        </p:spPr>
        <p:txBody>
          <a:bodyPr wrap="square" rtlCol="0">
            <a:spAutoFit/>
          </a:bodyPr>
          <a:lstStyle/>
          <a:p>
            <a:r>
              <a:rPr lang="en-US" sz="2000" dirty="0">
                <a:solidFill>
                  <a:srgbClr val="FFFF00"/>
                </a:solidFill>
              </a:rPr>
              <a:t>P</a:t>
            </a:r>
            <a:r>
              <a:rPr lang="en-US" altLang="zh-CN" sz="2000" dirty="0">
                <a:solidFill>
                  <a:srgbClr val="FFFF00"/>
                </a:solidFill>
              </a:rPr>
              <a:t>repare a resume first even the only thing on it is your name</a:t>
            </a:r>
            <a:endParaRPr lang="en-US" sz="2000" dirty="0">
              <a:solidFill>
                <a:srgbClr val="FFFF00"/>
              </a:solidFill>
            </a:endParaRPr>
          </a:p>
        </p:txBody>
      </p:sp>
      <p:sp>
        <p:nvSpPr>
          <p:cNvPr id="4" name="TextBox 3">
            <a:extLst>
              <a:ext uri="{FF2B5EF4-FFF2-40B4-BE49-F238E27FC236}">
                <a16:creationId xmlns:a16="http://schemas.microsoft.com/office/drawing/2014/main" id="{48BD2067-5958-4CDF-AAC3-A1E4214A0521}"/>
              </a:ext>
            </a:extLst>
          </p:cNvPr>
          <p:cNvSpPr txBox="1"/>
          <p:nvPr/>
        </p:nvSpPr>
        <p:spPr>
          <a:xfrm>
            <a:off x="3338045" y="2349736"/>
            <a:ext cx="6241409" cy="4247317"/>
          </a:xfrm>
          <a:prstGeom prst="rect">
            <a:avLst/>
          </a:prstGeom>
          <a:noFill/>
        </p:spPr>
        <p:txBody>
          <a:bodyPr wrap="square" rtlCol="0">
            <a:spAutoFit/>
          </a:bodyPr>
          <a:lstStyle/>
          <a:p>
            <a:r>
              <a:rPr lang="en-US" dirty="0"/>
              <a:t>S</a:t>
            </a:r>
            <a:r>
              <a:rPr lang="en-US" altLang="zh-CN" dirty="0"/>
              <a:t>mith    123 street Toronto, ON </a:t>
            </a:r>
            <a:r>
              <a:rPr lang="en-US" altLang="zh-CN" dirty="0">
                <a:hlinkClick r:id="rId4"/>
              </a:rPr>
              <a:t>smith@gmail.com</a:t>
            </a:r>
            <a:endParaRPr lang="en-US" altLang="zh-CN" dirty="0"/>
          </a:p>
          <a:p>
            <a:r>
              <a:rPr lang="en-US" altLang="zh-CN" dirty="0"/>
              <a:t>Objective: Data Analyst</a:t>
            </a:r>
          </a:p>
          <a:p>
            <a:r>
              <a:rPr lang="en-US" dirty="0"/>
              <a:t>Qualifications</a:t>
            </a:r>
          </a:p>
          <a:p>
            <a:r>
              <a:rPr lang="en-US" dirty="0"/>
              <a:t>1</a:t>
            </a:r>
          </a:p>
          <a:p>
            <a:r>
              <a:rPr lang="en-US" dirty="0"/>
              <a:t>2</a:t>
            </a:r>
          </a:p>
          <a:p>
            <a:r>
              <a:rPr lang="en-US" dirty="0"/>
              <a:t>3</a:t>
            </a:r>
          </a:p>
          <a:p>
            <a:endParaRPr lang="en-US" dirty="0"/>
          </a:p>
          <a:p>
            <a:r>
              <a:rPr lang="en-US" dirty="0"/>
              <a:t>Career Experience</a:t>
            </a:r>
          </a:p>
          <a:p>
            <a:r>
              <a:rPr lang="en-US" dirty="0"/>
              <a:t>1</a:t>
            </a:r>
          </a:p>
          <a:p>
            <a:r>
              <a:rPr lang="en-US" dirty="0"/>
              <a:t>2</a:t>
            </a:r>
          </a:p>
          <a:p>
            <a:r>
              <a:rPr lang="en-US" dirty="0"/>
              <a:t>3</a:t>
            </a:r>
          </a:p>
          <a:p>
            <a:endParaRPr lang="en-US" dirty="0"/>
          </a:p>
          <a:p>
            <a:endParaRPr lang="en-US" dirty="0"/>
          </a:p>
          <a:p>
            <a:r>
              <a:rPr lang="en-US" dirty="0"/>
              <a:t>Education </a:t>
            </a:r>
          </a:p>
          <a:p>
            <a:endParaRPr lang="en-US" dirty="0"/>
          </a:p>
        </p:txBody>
      </p:sp>
    </p:spTree>
    <p:extLst>
      <p:ext uri="{BB962C8B-B14F-4D97-AF65-F5344CB8AC3E}">
        <p14:creationId xmlns:p14="http://schemas.microsoft.com/office/powerpoint/2010/main" val="5662478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3BCA5E8-2700-400F-8E0A-21E23BEE3A8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pPr>
              <a:spcAft>
                <a:spcPts val="600"/>
              </a:spcAft>
            </a:pPr>
            <a:r>
              <a:rPr lang="zh-CN" altLang="en-US"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简历模板</a:t>
            </a:r>
            <a:r>
              <a:rPr lang="en-US" altLang="zh-CN"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a:t>
            </a:r>
            <a:r>
              <a:rPr lang="zh-CN" altLang="en-US"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rPr>
              <a:t>内容</a:t>
            </a:r>
            <a:endParaRPr lang="en-US" sz="5400"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endParaRPr>
          </a:p>
        </p:txBody>
      </p:sp>
      <p:pic>
        <p:nvPicPr>
          <p:cNvPr id="2050" name="Picture 2" descr="Why Structured is Better When It Comes to Interviews">
            <a:extLst>
              <a:ext uri="{FF2B5EF4-FFF2-40B4-BE49-F238E27FC236}">
                <a16:creationId xmlns:a16="http://schemas.microsoft.com/office/drawing/2014/main" id="{92AC91B1-8986-4504-B7A3-390CABA7CB6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169278" y="494594"/>
            <a:ext cx="1644132" cy="1066623"/>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1C6C225B-0F04-4A9B-BDE4-27FD5A57D73A}"/>
              </a:ext>
            </a:extLst>
          </p:cNvPr>
          <p:cNvGrpSpPr/>
          <p:nvPr/>
        </p:nvGrpSpPr>
        <p:grpSpPr>
          <a:xfrm>
            <a:off x="1332450" y="2073460"/>
            <a:ext cx="10202411" cy="3615655"/>
            <a:chOff x="1366006" y="2031515"/>
            <a:chExt cx="10202411" cy="3615655"/>
          </a:xfrm>
        </p:grpSpPr>
        <p:sp>
          <p:nvSpPr>
            <p:cNvPr id="3" name="Rectangle 2">
              <a:extLst>
                <a:ext uri="{FF2B5EF4-FFF2-40B4-BE49-F238E27FC236}">
                  <a16:creationId xmlns:a16="http://schemas.microsoft.com/office/drawing/2014/main" id="{3FAEACDA-7D9D-4022-A809-24DD5541A557}"/>
                </a:ext>
              </a:extLst>
            </p:cNvPr>
            <p:cNvSpPr/>
            <p:nvPr/>
          </p:nvSpPr>
          <p:spPr>
            <a:xfrm>
              <a:off x="5463330" y="2031515"/>
              <a:ext cx="6105087" cy="3615655"/>
            </a:xfrm>
            <a:prstGeom prst="rect">
              <a:avLst/>
            </a:prstGeom>
          </p:spPr>
          <p:txBody>
            <a:bodyPr/>
            <a:lstStyle/>
            <a:p>
              <a:pPr marL="285750" lvl="0" indent="-285750">
                <a:buFont typeface="Arial" panose="020B0604020202020204" pitchFamily="34" charset="0"/>
                <a:buChar char="•"/>
              </a:pPr>
              <a:r>
                <a:rPr lang="en-US" sz="1400" dirty="0">
                  <a:solidFill>
                    <a:srgbClr val="FFFF00"/>
                  </a:solidFill>
                </a:rPr>
                <a:t>Identify/understand business goals/problems/opportunities</a:t>
              </a:r>
            </a:p>
            <a:p>
              <a:pPr marL="285750" lvl="0" indent="-285750">
                <a:buFont typeface="Arial" panose="020B0604020202020204" pitchFamily="34" charset="0"/>
                <a:buChar char="•"/>
              </a:pPr>
              <a:r>
                <a:rPr lang="en-US" altLang="zh-CN" sz="1400" dirty="0">
                  <a:solidFill>
                    <a:srgbClr val="FFFF00"/>
                  </a:solidFill>
                </a:rPr>
                <a:t>Review documents and interview SME(Subject Matter Expert)</a:t>
              </a:r>
              <a:endParaRPr lang="en-US" sz="1400" dirty="0">
                <a:solidFill>
                  <a:srgbClr val="FFFF00"/>
                </a:solidFill>
              </a:endParaRPr>
            </a:p>
            <a:p>
              <a:pPr marL="285750" lvl="0" indent="-285750">
                <a:buFont typeface="Arial" panose="020B0604020202020204" pitchFamily="34" charset="0"/>
                <a:buChar char="•"/>
              </a:pPr>
              <a:r>
                <a:rPr lang="en-US" sz="1400" dirty="0">
                  <a:solidFill>
                    <a:srgbClr val="FFFF00"/>
                  </a:solidFill>
                </a:rPr>
                <a:t>Convert business problems to metrics. </a:t>
              </a:r>
              <a:r>
                <a:rPr lang="en-US" altLang="zh-CN" sz="1400" dirty="0">
                  <a:solidFill>
                    <a:srgbClr val="FFFF00"/>
                  </a:solidFill>
                </a:rPr>
                <a:t>Discuss metrics with stakeholders</a:t>
              </a:r>
            </a:p>
            <a:p>
              <a:pPr marL="285750" lvl="0" indent="-285750">
                <a:buFont typeface="Arial" panose="020B0604020202020204" pitchFamily="34" charset="0"/>
                <a:buChar char="•"/>
              </a:pPr>
              <a:r>
                <a:rPr lang="en-US" altLang="zh-CN" sz="1400" dirty="0">
                  <a:solidFill>
                    <a:srgbClr val="FFFF00"/>
                  </a:solidFill>
                </a:rPr>
                <a:t>Propose data solutions to the problems/opportunities identified</a:t>
              </a:r>
              <a:endParaRPr lang="en-US" sz="1400" dirty="0">
                <a:solidFill>
                  <a:srgbClr val="FFFF00"/>
                </a:solidFill>
              </a:endParaRPr>
            </a:p>
            <a:p>
              <a:pPr marL="1200150" lvl="2" indent="-285750">
                <a:buFont typeface="Arial" panose="020B0604020202020204" pitchFamily="34" charset="0"/>
                <a:buChar char="•"/>
              </a:pPr>
              <a:r>
                <a:rPr lang="en-US" altLang="zh-CN" sz="1400" dirty="0">
                  <a:solidFill>
                    <a:srgbClr val="FF6600"/>
                  </a:solidFill>
                </a:rPr>
                <a:t>Identify &amp; meet with stakeholders</a:t>
              </a:r>
            </a:p>
            <a:p>
              <a:pPr marL="1200150" lvl="2" indent="-285750">
                <a:buFont typeface="Arial" panose="020B0604020202020204" pitchFamily="34" charset="0"/>
                <a:buChar char="•"/>
              </a:pPr>
              <a:r>
                <a:rPr lang="en-US" altLang="zh-CN" sz="1400" dirty="0">
                  <a:solidFill>
                    <a:srgbClr val="FF6600"/>
                  </a:solidFill>
                </a:rPr>
                <a:t>Set &amp; prioritize goals</a:t>
              </a:r>
            </a:p>
            <a:p>
              <a:pPr marL="1200150" lvl="2" indent="-285750">
                <a:buFont typeface="Arial" panose="020B0604020202020204" pitchFamily="34" charset="0"/>
                <a:buChar char="•"/>
              </a:pPr>
              <a:r>
                <a:rPr lang="en-US" altLang="zh-CN" sz="1400" dirty="0">
                  <a:solidFill>
                    <a:srgbClr val="FF6600"/>
                  </a:solidFill>
                </a:rPr>
                <a:t>Collect business requirements</a:t>
              </a:r>
            </a:p>
            <a:p>
              <a:pPr marL="1200150" lvl="2" indent="-285750">
                <a:buFont typeface="Arial" panose="020B0604020202020204" pitchFamily="34" charset="0"/>
                <a:buChar char="•"/>
              </a:pPr>
              <a:r>
                <a:rPr lang="en-US" altLang="zh-CN" sz="1400" dirty="0">
                  <a:solidFill>
                    <a:srgbClr val="FF6600"/>
                  </a:solidFill>
                </a:rPr>
                <a:t>Define deliverables</a:t>
              </a:r>
            </a:p>
            <a:p>
              <a:pPr marL="1200150" lvl="2" indent="-285750">
                <a:buFont typeface="Arial" panose="020B0604020202020204" pitchFamily="34" charset="0"/>
                <a:buChar char="•"/>
              </a:pPr>
              <a:r>
                <a:rPr lang="en-US" altLang="zh-CN" sz="1400" dirty="0">
                  <a:solidFill>
                    <a:srgbClr val="FF6600"/>
                  </a:solidFill>
                </a:rPr>
                <a:t>Create project schedule</a:t>
              </a:r>
            </a:p>
            <a:p>
              <a:pPr marL="1200150" lvl="2" indent="-285750">
                <a:buFont typeface="Arial" panose="020B0604020202020204" pitchFamily="34" charset="0"/>
                <a:buChar char="•"/>
              </a:pPr>
              <a:r>
                <a:rPr lang="en-US" altLang="zh-CN" sz="1400" dirty="0">
                  <a:solidFill>
                    <a:srgbClr val="FF6600"/>
                  </a:solidFill>
                </a:rPr>
                <a:t>Identify risk /potential roadblocks</a:t>
              </a:r>
            </a:p>
            <a:p>
              <a:pPr lvl="3">
                <a:buChar char="•"/>
              </a:pPr>
              <a:r>
                <a:rPr lang="en-US" sz="1400" dirty="0">
                  <a:solidFill>
                    <a:schemeClr val="tx1">
                      <a:lumMod val="95000"/>
                    </a:schemeClr>
                  </a:solidFill>
                </a:rPr>
                <a:t>Data collection</a:t>
              </a:r>
            </a:p>
            <a:p>
              <a:pPr lvl="3">
                <a:buChar char="•"/>
              </a:pPr>
              <a:r>
                <a:rPr lang="en-US" sz="1400" dirty="0">
                  <a:solidFill>
                    <a:schemeClr val="tx1">
                      <a:lumMod val="95000"/>
                    </a:schemeClr>
                  </a:solidFill>
                </a:rPr>
                <a:t>Data preparation</a:t>
              </a:r>
            </a:p>
            <a:p>
              <a:pPr lvl="3">
                <a:buChar char="•"/>
              </a:pPr>
              <a:r>
                <a:rPr lang="en-US" sz="1400" dirty="0">
                  <a:solidFill>
                    <a:schemeClr val="tx1">
                      <a:lumMod val="95000"/>
                    </a:schemeClr>
                  </a:solidFill>
                </a:rPr>
                <a:t>Data Analysis</a:t>
              </a:r>
            </a:p>
            <a:p>
              <a:pPr lvl="3">
                <a:buChar char="•"/>
              </a:pPr>
              <a:r>
                <a:rPr lang="en-US" sz="1400" dirty="0">
                  <a:solidFill>
                    <a:schemeClr val="tx1">
                      <a:lumMod val="95000"/>
                    </a:schemeClr>
                  </a:solidFill>
                </a:rPr>
                <a:t>Data visualization/reporting </a:t>
              </a:r>
            </a:p>
            <a:p>
              <a:pPr lvl="3">
                <a:buChar char="•"/>
              </a:pPr>
              <a:r>
                <a:rPr lang="en-US" sz="1400" dirty="0">
                  <a:solidFill>
                    <a:schemeClr val="tx1">
                      <a:lumMod val="95000"/>
                    </a:schemeClr>
                  </a:solidFill>
                </a:rPr>
                <a:t>Data productization</a:t>
              </a:r>
            </a:p>
            <a:p>
              <a:pPr lvl="2">
                <a:buFontTx/>
                <a:buChar char="•"/>
              </a:pPr>
              <a:r>
                <a:rPr lang="en-US" sz="1400" dirty="0">
                  <a:solidFill>
                    <a:srgbClr val="FF6600"/>
                  </a:solidFill>
                </a:rPr>
                <a:t>Testing </a:t>
              </a:r>
            </a:p>
            <a:p>
              <a:pPr>
                <a:buChar char="•"/>
              </a:pPr>
              <a:r>
                <a:rPr lang="en-US" sz="1400" dirty="0">
                  <a:solidFill>
                    <a:srgbClr val="FFFF00"/>
                  </a:solidFill>
                </a:rPr>
                <a:t>Present solution/story telling</a:t>
              </a:r>
            </a:p>
          </p:txBody>
        </p:sp>
        <p:sp>
          <p:nvSpPr>
            <p:cNvPr id="7" name="TextBox 6">
              <a:extLst>
                <a:ext uri="{FF2B5EF4-FFF2-40B4-BE49-F238E27FC236}">
                  <a16:creationId xmlns:a16="http://schemas.microsoft.com/office/drawing/2014/main" id="{574E982C-BEDC-46B1-8687-CB6E2F04447F}"/>
                </a:ext>
              </a:extLst>
            </p:cNvPr>
            <p:cNvSpPr txBox="1"/>
            <p:nvPr/>
          </p:nvSpPr>
          <p:spPr>
            <a:xfrm>
              <a:off x="1593908" y="3244334"/>
              <a:ext cx="2819400" cy="369332"/>
            </a:xfrm>
            <a:prstGeom prst="rect">
              <a:avLst/>
            </a:prstGeom>
            <a:noFill/>
          </p:spPr>
          <p:txBody>
            <a:bodyPr wrap="square">
              <a:spAutoFit/>
            </a:bodyPr>
            <a:lstStyle/>
            <a:p>
              <a:pPr lvl="0"/>
              <a:r>
                <a:rPr lang="en-US" sz="1800" dirty="0">
                  <a:solidFill>
                    <a:srgbClr val="FF6600"/>
                  </a:solidFill>
                </a:rPr>
                <a:t>Project process/</a:t>
              </a:r>
              <a:r>
                <a:rPr lang="zh-CN" sz="1800" dirty="0">
                  <a:solidFill>
                    <a:srgbClr val="FF6600"/>
                  </a:solidFill>
                </a:rPr>
                <a:t>项目流程</a:t>
              </a:r>
              <a:endParaRPr lang="en-US" sz="1800" dirty="0">
                <a:solidFill>
                  <a:srgbClr val="FF6600"/>
                </a:solidFill>
              </a:endParaRPr>
            </a:p>
          </p:txBody>
        </p:sp>
        <p:sp>
          <p:nvSpPr>
            <p:cNvPr id="9" name="TextBox 8">
              <a:extLst>
                <a:ext uri="{FF2B5EF4-FFF2-40B4-BE49-F238E27FC236}">
                  <a16:creationId xmlns:a16="http://schemas.microsoft.com/office/drawing/2014/main" id="{9BD3705E-5CC0-4DAF-B9F5-0118B7840F41}"/>
                </a:ext>
              </a:extLst>
            </p:cNvPr>
            <p:cNvSpPr txBox="1"/>
            <p:nvPr/>
          </p:nvSpPr>
          <p:spPr>
            <a:xfrm>
              <a:off x="1755047" y="4354689"/>
              <a:ext cx="2500618" cy="369332"/>
            </a:xfrm>
            <a:prstGeom prst="rect">
              <a:avLst/>
            </a:prstGeom>
            <a:noFill/>
          </p:spPr>
          <p:txBody>
            <a:bodyPr wrap="square">
              <a:spAutoFit/>
            </a:bodyPr>
            <a:lstStyle/>
            <a:p>
              <a:pPr lvl="0"/>
              <a:r>
                <a:rPr lang="en-US" sz="1800" dirty="0"/>
                <a:t>Data process/</a:t>
              </a:r>
              <a:r>
                <a:rPr lang="zh-CN" sz="1800" dirty="0"/>
                <a:t>数据流程</a:t>
              </a:r>
              <a:endParaRPr lang="en-US" sz="1800" dirty="0"/>
            </a:p>
          </p:txBody>
        </p:sp>
        <p:cxnSp>
          <p:nvCxnSpPr>
            <p:cNvPr id="8" name="Straight Arrow Connector 7">
              <a:extLst>
                <a:ext uri="{FF2B5EF4-FFF2-40B4-BE49-F238E27FC236}">
                  <a16:creationId xmlns:a16="http://schemas.microsoft.com/office/drawing/2014/main" id="{23EFA39C-7EC5-4B32-BE81-A4A5B4D62644}"/>
                </a:ext>
              </a:extLst>
            </p:cNvPr>
            <p:cNvCxnSpPr>
              <a:cxnSpLocks/>
            </p:cNvCxnSpPr>
            <p:nvPr/>
          </p:nvCxnSpPr>
          <p:spPr>
            <a:xfrm>
              <a:off x="4472031" y="3429000"/>
              <a:ext cx="1383485" cy="0"/>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B280328-721B-4BF2-B53E-CE95DC116591}"/>
                </a:ext>
              </a:extLst>
            </p:cNvPr>
            <p:cNvCxnSpPr>
              <a:stCxn id="9" idx="3"/>
            </p:cNvCxnSpPr>
            <p:nvPr/>
          </p:nvCxnSpPr>
          <p:spPr>
            <a:xfrm flipV="1">
              <a:off x="4255665" y="4538084"/>
              <a:ext cx="2415331" cy="12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E965630-01F8-4A07-877F-16E899BCA95B}"/>
                </a:ext>
              </a:extLst>
            </p:cNvPr>
            <p:cNvSpPr txBox="1"/>
            <p:nvPr/>
          </p:nvSpPr>
          <p:spPr>
            <a:xfrm>
              <a:off x="1366006" y="2156430"/>
              <a:ext cx="2819399" cy="369332"/>
            </a:xfrm>
            <a:prstGeom prst="rect">
              <a:avLst/>
            </a:prstGeom>
            <a:noFill/>
          </p:spPr>
          <p:txBody>
            <a:bodyPr wrap="square">
              <a:spAutoFit/>
            </a:bodyPr>
            <a:lstStyle/>
            <a:p>
              <a:pPr lvl="0"/>
              <a:r>
                <a:rPr lang="en-US" sz="1800" dirty="0">
                  <a:solidFill>
                    <a:srgbClr val="FFFF00"/>
                  </a:solidFill>
                </a:rPr>
                <a:t>Business process/</a:t>
              </a:r>
              <a:r>
                <a:rPr lang="zh-CN" sz="1800" dirty="0">
                  <a:solidFill>
                    <a:srgbClr val="FFFF00"/>
                  </a:solidFill>
                </a:rPr>
                <a:t>业务流程</a:t>
              </a:r>
              <a:endParaRPr lang="en-US" sz="1800" dirty="0">
                <a:solidFill>
                  <a:srgbClr val="FFFF00"/>
                </a:solidFill>
              </a:endParaRPr>
            </a:p>
          </p:txBody>
        </p:sp>
        <p:cxnSp>
          <p:nvCxnSpPr>
            <p:cNvPr id="5" name="Straight Arrow Connector 4">
              <a:extLst>
                <a:ext uri="{FF2B5EF4-FFF2-40B4-BE49-F238E27FC236}">
                  <a16:creationId xmlns:a16="http://schemas.microsoft.com/office/drawing/2014/main" id="{C6AAE2F6-F435-4146-9A53-8DB725B2858F}"/>
                </a:ext>
              </a:extLst>
            </p:cNvPr>
            <p:cNvCxnSpPr>
              <a:cxnSpLocks/>
            </p:cNvCxnSpPr>
            <p:nvPr/>
          </p:nvCxnSpPr>
          <p:spPr>
            <a:xfrm>
              <a:off x="4070057" y="2399819"/>
              <a:ext cx="1290508" cy="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98797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4616" y="902073"/>
            <a:ext cx="10538669" cy="1178379"/>
          </a:xfrm>
        </p:spPr>
        <p:txBody>
          <a:bodyPr>
            <a:normAutofit fontScale="90000"/>
          </a:bodyPr>
          <a:lstStyle/>
          <a:p>
            <a:pPr algn="ctr"/>
            <a:r>
              <a:rPr lang="en-US" dirty="0"/>
              <a:t>Business Data analysis </a:t>
            </a:r>
            <a:r>
              <a:rPr lang="en-US" altLang="zh-CN" dirty="0"/>
              <a:t>/</a:t>
            </a:r>
            <a:r>
              <a:rPr lang="zh-CN" altLang="en-US" dirty="0"/>
              <a:t>商业数据分析</a:t>
            </a:r>
            <a:br>
              <a:rPr lang="en-US" dirty="0"/>
            </a:br>
            <a:br>
              <a:rPr lang="en-US" dirty="0"/>
            </a:br>
            <a:endParaRPr lang="en-US" sz="3200" dirty="0">
              <a:latin typeface="+mn-lt"/>
            </a:endParaRPr>
          </a:p>
        </p:txBody>
      </p:sp>
      <p:sp>
        <p:nvSpPr>
          <p:cNvPr id="4" name="Title 1"/>
          <p:cNvSpPr txBox="1">
            <a:spLocks/>
          </p:cNvSpPr>
          <p:nvPr/>
        </p:nvSpPr>
        <p:spPr>
          <a:xfrm>
            <a:off x="674616" y="1493239"/>
            <a:ext cx="10131425" cy="587213"/>
          </a:xfrm>
          <a:prstGeom prst="rect">
            <a:avLst/>
          </a:prstGeom>
          <a:effectLst/>
        </p:spPr>
        <p:txBody>
          <a:bodyPr vert="horz" lIns="91440" tIns="45720" rIns="91440" bIns="45720" rtlCol="0" anchor="ctr">
            <a:normAutofit fontScale="3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r>
              <a:rPr lang="en-US" sz="2400" dirty="0"/>
            </a:br>
            <a:r>
              <a:rPr lang="en-US" sz="8000" dirty="0">
                <a:latin typeface="+mn-lt"/>
              </a:rPr>
              <a:t>MARKETING/</a:t>
            </a:r>
            <a:r>
              <a:rPr lang="zh-CN" altLang="en-US" sz="8000" dirty="0">
                <a:latin typeface="+mn-lt"/>
              </a:rPr>
              <a:t>市场营销部门项目</a:t>
            </a:r>
            <a:endParaRPr lang="en-US" sz="1600" dirty="0">
              <a:latin typeface="+mn-lt"/>
            </a:endParaRPr>
          </a:p>
        </p:txBody>
      </p:sp>
      <p:pic>
        <p:nvPicPr>
          <p:cNvPr id="8" name="Content Placeholder 7">
            <a:extLst>
              <a:ext uri="{FF2B5EF4-FFF2-40B4-BE49-F238E27FC236}">
                <a16:creationId xmlns:a16="http://schemas.microsoft.com/office/drawing/2014/main" id="{F50E31C6-AF9C-4D19-87CB-4EDE027378B7}"/>
              </a:ext>
            </a:extLst>
          </p:cNvPr>
          <p:cNvPicPr>
            <a:picLocks noGrp="1" noChangeAspect="1"/>
          </p:cNvPicPr>
          <p:nvPr>
            <p:ph idx="1"/>
          </p:nvPr>
        </p:nvPicPr>
        <p:blipFill>
          <a:blip r:embed="rId2"/>
          <a:stretch>
            <a:fillRect/>
          </a:stretch>
        </p:blipFill>
        <p:spPr>
          <a:xfrm>
            <a:off x="2834037" y="2832027"/>
            <a:ext cx="6219825" cy="1781175"/>
          </a:xfrm>
        </p:spPr>
      </p:pic>
      <p:sp>
        <p:nvSpPr>
          <p:cNvPr id="5" name="Title 1">
            <a:extLst>
              <a:ext uri="{FF2B5EF4-FFF2-40B4-BE49-F238E27FC236}">
                <a16:creationId xmlns:a16="http://schemas.microsoft.com/office/drawing/2014/main" id="{081D4F9C-8951-4999-9452-7C6C52B11E48}"/>
              </a:ext>
            </a:extLst>
          </p:cNvPr>
          <p:cNvSpPr txBox="1">
            <a:spLocks/>
          </p:cNvSpPr>
          <p:nvPr/>
        </p:nvSpPr>
        <p:spPr>
          <a:xfrm>
            <a:off x="810238" y="5071154"/>
            <a:ext cx="10131425" cy="587213"/>
          </a:xfrm>
          <a:prstGeom prst="rect">
            <a:avLst/>
          </a:prstGeom>
          <a:effectLst/>
        </p:spPr>
        <p:txBody>
          <a:bodyPr vert="horz" lIns="91440" tIns="45720" rIns="91440" bIns="45720" rtlCol="0" anchor="ctr">
            <a:normAutofit fontScale="3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r>
              <a:rPr lang="en-US" sz="2400" dirty="0"/>
            </a:br>
            <a:r>
              <a:rPr lang="zh-CN" altLang="en-US" sz="8000" dirty="0">
                <a:latin typeface="+mn-lt"/>
              </a:rPr>
              <a:t>怎么算促销活动的回报？</a:t>
            </a:r>
            <a:endParaRPr lang="en-US" sz="1600" dirty="0">
              <a:latin typeface="+mn-lt"/>
            </a:endParaRPr>
          </a:p>
        </p:txBody>
      </p:sp>
    </p:spTree>
    <p:extLst>
      <p:ext uri="{BB962C8B-B14F-4D97-AF65-F5344CB8AC3E}">
        <p14:creationId xmlns:p14="http://schemas.microsoft.com/office/powerpoint/2010/main" val="2004715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6665" y="754027"/>
            <a:ext cx="10538669" cy="1178379"/>
          </a:xfrm>
        </p:spPr>
        <p:txBody>
          <a:bodyPr>
            <a:normAutofit fontScale="90000"/>
          </a:bodyPr>
          <a:lstStyle/>
          <a:p>
            <a:pPr algn="ctr"/>
            <a:r>
              <a:rPr lang="en-US" dirty="0"/>
              <a:t>Business Data analysis </a:t>
            </a:r>
            <a:r>
              <a:rPr lang="en-US" altLang="zh-CN" dirty="0"/>
              <a:t>/</a:t>
            </a:r>
            <a:r>
              <a:rPr lang="zh-CN" altLang="en-US" dirty="0"/>
              <a:t>商业数据分析</a:t>
            </a:r>
            <a:br>
              <a:rPr lang="en-US" dirty="0"/>
            </a:br>
            <a:br>
              <a:rPr lang="en-US" dirty="0"/>
            </a:br>
            <a:endParaRPr lang="en-US" sz="3200" dirty="0">
              <a:latin typeface="+mn-lt"/>
            </a:endParaRPr>
          </a:p>
        </p:txBody>
      </p:sp>
      <p:sp>
        <p:nvSpPr>
          <p:cNvPr id="4" name="Title 1"/>
          <p:cNvSpPr txBox="1">
            <a:spLocks/>
          </p:cNvSpPr>
          <p:nvPr/>
        </p:nvSpPr>
        <p:spPr>
          <a:xfrm>
            <a:off x="1030286" y="1754496"/>
            <a:ext cx="10131425" cy="587213"/>
          </a:xfrm>
          <a:prstGeom prst="rect">
            <a:avLst/>
          </a:prstGeom>
          <a:effectLst/>
        </p:spPr>
        <p:txBody>
          <a:bodyPr vert="horz" lIns="91440" tIns="45720" rIns="91440" bIns="45720" rtlCol="0" anchor="ctr">
            <a:normAutofit fontScale="3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br>
              <a:rPr lang="en-US" sz="2400" dirty="0"/>
            </a:br>
            <a:r>
              <a:rPr lang="en-US" sz="8000" dirty="0">
                <a:latin typeface="+mn-lt"/>
              </a:rPr>
              <a:t>ROI F</a:t>
            </a:r>
            <a:r>
              <a:rPr lang="en-US" altLang="zh-CN" sz="8000" dirty="0">
                <a:latin typeface="+mn-lt"/>
              </a:rPr>
              <a:t>inancial analysis</a:t>
            </a:r>
            <a:endParaRPr lang="en-US" sz="1600" dirty="0">
              <a:latin typeface="+mn-lt"/>
            </a:endParaRPr>
          </a:p>
        </p:txBody>
      </p:sp>
      <p:pic>
        <p:nvPicPr>
          <p:cNvPr id="7" name="Picture 6">
            <a:extLst>
              <a:ext uri="{FF2B5EF4-FFF2-40B4-BE49-F238E27FC236}">
                <a16:creationId xmlns:a16="http://schemas.microsoft.com/office/drawing/2014/main" id="{BF3BD4F0-658E-48AF-9962-A0F8784F680D}"/>
              </a:ext>
            </a:extLst>
          </p:cNvPr>
          <p:cNvPicPr>
            <a:picLocks noChangeAspect="1"/>
          </p:cNvPicPr>
          <p:nvPr/>
        </p:nvPicPr>
        <p:blipFill>
          <a:blip r:embed="rId2"/>
          <a:stretch>
            <a:fillRect/>
          </a:stretch>
        </p:blipFill>
        <p:spPr>
          <a:xfrm>
            <a:off x="1320593" y="2703850"/>
            <a:ext cx="9953652" cy="3441752"/>
          </a:xfrm>
          <a:prstGeom prst="rect">
            <a:avLst/>
          </a:prstGeom>
        </p:spPr>
      </p:pic>
      <p:sp>
        <p:nvSpPr>
          <p:cNvPr id="9" name="Rectangle 8">
            <a:extLst>
              <a:ext uri="{FF2B5EF4-FFF2-40B4-BE49-F238E27FC236}">
                <a16:creationId xmlns:a16="http://schemas.microsoft.com/office/drawing/2014/main" id="{C7AFD88D-AEBA-4761-9AAC-2E238302809E}"/>
              </a:ext>
            </a:extLst>
          </p:cNvPr>
          <p:cNvSpPr/>
          <p:nvPr/>
        </p:nvSpPr>
        <p:spPr>
          <a:xfrm>
            <a:off x="3222171" y="3683726"/>
            <a:ext cx="391886" cy="243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A2C0A89-43A4-480F-8C4F-45A3A91C21F0}"/>
              </a:ext>
            </a:extLst>
          </p:cNvPr>
          <p:cNvSpPr/>
          <p:nvPr/>
        </p:nvSpPr>
        <p:spPr>
          <a:xfrm>
            <a:off x="3222171" y="4045867"/>
            <a:ext cx="391886" cy="243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0729ACD-583B-45B1-ABB6-3C74ED300584}"/>
              </a:ext>
            </a:extLst>
          </p:cNvPr>
          <p:cNvSpPr txBox="1"/>
          <p:nvPr/>
        </p:nvSpPr>
        <p:spPr>
          <a:xfrm>
            <a:off x="3074126" y="2159726"/>
            <a:ext cx="836023" cy="369332"/>
          </a:xfrm>
          <a:prstGeom prst="rect">
            <a:avLst/>
          </a:prstGeom>
          <a:noFill/>
        </p:spPr>
        <p:txBody>
          <a:bodyPr wrap="square" rtlCol="0">
            <a:spAutoFit/>
          </a:bodyPr>
          <a:lstStyle/>
          <a:p>
            <a:r>
              <a:rPr lang="zh-CN" altLang="en-US" dirty="0">
                <a:solidFill>
                  <a:srgbClr val="FFC000"/>
                </a:solidFill>
              </a:rPr>
              <a:t>随机</a:t>
            </a:r>
            <a:endParaRPr lang="en-US" dirty="0">
              <a:solidFill>
                <a:srgbClr val="FFC000"/>
              </a:solidFill>
            </a:endParaRPr>
          </a:p>
        </p:txBody>
      </p:sp>
      <p:cxnSp>
        <p:nvCxnSpPr>
          <p:cNvPr id="13" name="Straight Arrow Connector 12">
            <a:extLst>
              <a:ext uri="{FF2B5EF4-FFF2-40B4-BE49-F238E27FC236}">
                <a16:creationId xmlns:a16="http://schemas.microsoft.com/office/drawing/2014/main" id="{EE59D63C-E3FA-4997-861E-9FAE050FFDDA}"/>
              </a:ext>
            </a:extLst>
          </p:cNvPr>
          <p:cNvCxnSpPr>
            <a:cxnSpLocks/>
            <a:stCxn id="11" idx="2"/>
            <a:endCxn id="9" idx="0"/>
          </p:cNvCxnSpPr>
          <p:nvPr/>
        </p:nvCxnSpPr>
        <p:spPr>
          <a:xfrm flipH="1">
            <a:off x="3418114" y="2529058"/>
            <a:ext cx="74024" cy="1154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6148416-D8DD-4344-A0AB-0D0805C86EBF}"/>
              </a:ext>
            </a:extLst>
          </p:cNvPr>
          <p:cNvSpPr txBox="1"/>
          <p:nvPr/>
        </p:nvSpPr>
        <p:spPr>
          <a:xfrm>
            <a:off x="2680063" y="5194663"/>
            <a:ext cx="986246" cy="369332"/>
          </a:xfrm>
          <a:prstGeom prst="rect">
            <a:avLst/>
          </a:prstGeom>
          <a:noFill/>
        </p:spPr>
        <p:txBody>
          <a:bodyPr wrap="square" rtlCol="0">
            <a:spAutoFit/>
          </a:bodyPr>
          <a:lstStyle/>
          <a:p>
            <a:r>
              <a:rPr lang="zh-CN" altLang="en-US" dirty="0">
                <a:solidFill>
                  <a:srgbClr val="FFC000"/>
                </a:solidFill>
              </a:rPr>
              <a:t>非随机</a:t>
            </a:r>
            <a:endParaRPr lang="en-US" dirty="0">
              <a:solidFill>
                <a:srgbClr val="FFC000"/>
              </a:solidFill>
            </a:endParaRPr>
          </a:p>
        </p:txBody>
      </p:sp>
      <p:cxnSp>
        <p:nvCxnSpPr>
          <p:cNvPr id="17" name="Straight Arrow Connector 16">
            <a:extLst>
              <a:ext uri="{FF2B5EF4-FFF2-40B4-BE49-F238E27FC236}">
                <a16:creationId xmlns:a16="http://schemas.microsoft.com/office/drawing/2014/main" id="{C743A44E-581C-46A0-B6D9-2C07EA3CA365}"/>
              </a:ext>
            </a:extLst>
          </p:cNvPr>
          <p:cNvCxnSpPr>
            <a:cxnSpLocks/>
            <a:stCxn id="15" idx="0"/>
            <a:endCxn id="10" idx="2"/>
          </p:cNvCxnSpPr>
          <p:nvPr/>
        </p:nvCxnSpPr>
        <p:spPr>
          <a:xfrm flipV="1">
            <a:off x="3173186" y="4289707"/>
            <a:ext cx="244928" cy="904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2869621"/>
      </p:ext>
    </p:extLst>
  </p:cSld>
  <p:clrMapOvr>
    <a:masterClrMapping/>
  </p:clrMapOvr>
</p:sld>
</file>

<file path=ppt/theme/theme1.xml><?xml version="1.0" encoding="utf-8"?>
<a:theme xmlns:a="http://schemas.openxmlformats.org/drawingml/2006/main" name="Depth">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docProps/app.xml><?xml version="1.0" encoding="utf-8"?>
<Properties xmlns="http://schemas.openxmlformats.org/officeDocument/2006/extended-properties" xmlns:vt="http://schemas.openxmlformats.org/officeDocument/2006/docPropsVTypes">
  <Template>TM04033923[[fn=Depth]]</Template>
  <TotalTime>13118</TotalTime>
  <Words>6002</Words>
  <Application>Microsoft Office PowerPoint</Application>
  <PresentationFormat>Widescreen</PresentationFormat>
  <Paragraphs>860</Paragraphs>
  <Slides>75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75</vt:i4>
      </vt:variant>
    </vt:vector>
  </HeadingPairs>
  <TitlesOfParts>
    <vt:vector size="84" baseType="lpstr">
      <vt:lpstr>oswaldregular</vt:lpstr>
      <vt:lpstr>Arial</vt:lpstr>
      <vt:lpstr>Arial</vt:lpstr>
      <vt:lpstr>Calibri</vt:lpstr>
      <vt:lpstr>Consolas</vt:lpstr>
      <vt:lpstr>Corbel</vt:lpstr>
      <vt:lpstr>Noto Sans</vt:lpstr>
      <vt:lpstr>Tw Cen MT</vt:lpstr>
      <vt:lpstr>Depth</vt:lpstr>
      <vt:lpstr>Business Data Analysis</vt:lpstr>
      <vt:lpstr>面试英语---反客为主</vt:lpstr>
      <vt:lpstr>PowerPoint Presentation</vt:lpstr>
      <vt:lpstr>PowerPoint Presentation</vt:lpstr>
      <vt:lpstr>PowerPoint Presentation</vt:lpstr>
      <vt:lpstr>PowerPoint Presentation</vt:lpstr>
      <vt:lpstr>Business Data analysis/商业数据分析  </vt:lpstr>
      <vt:lpstr>Business Data analysis /商业数据分析  </vt:lpstr>
      <vt:lpstr>Business Data analysis /商业数据分析  </vt:lpstr>
      <vt:lpstr>Business Data analysis /商业数据分析  </vt:lpstr>
      <vt:lpstr>Business Data analysis /商业数据分析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面试英语---反客为主</vt:lpstr>
      <vt:lpstr>PowerPoint Presentation</vt:lpstr>
      <vt:lpstr>Business Data analysis/商业数据分析 </vt:lpstr>
      <vt:lpstr>PowerPoint Presentation</vt:lpstr>
      <vt:lpstr>Business problems 1:Sales performance kpi 银行销售业务问题1：怎么提高销售业绩</vt:lpstr>
      <vt:lpstr>Sales conversion rate 销售人员客户转换率</vt:lpstr>
      <vt:lpstr>Funnel analysis 过滤分析</vt:lpstr>
      <vt:lpstr>Business problems 2: customer relationship 业务问题2：客户关系</vt:lpstr>
      <vt:lpstr>Cohort analysis</vt:lpstr>
      <vt:lpstr>Cohort analysis</vt:lpstr>
      <vt:lpstr>Business problems 3 :Marketing campaigns 业务问题3：怎么提高促销有效率</vt:lpstr>
      <vt:lpstr>RFM Analysis</vt:lpstr>
      <vt:lpstr>RFM </vt:lpstr>
      <vt:lpstr>Business Data analysis/商业数据分析  </vt:lpstr>
      <vt:lpstr>Business Data analysis /商业数据分析  </vt:lpstr>
      <vt:lpstr>Business Data analysis /商业数据分析  </vt:lpstr>
      <vt:lpstr>Credit Risk &amp; Credit Losses</vt:lpstr>
      <vt:lpstr>Credit Risk &amp; Credit Losses</vt:lpstr>
      <vt:lpstr>Credit Risk &amp; Credit Losses</vt:lpstr>
      <vt:lpstr>Business Data analysis/商业数据分析  </vt:lpstr>
      <vt:lpstr>Business Data analysis/商业数据分析  </vt:lpstr>
      <vt:lpstr>Business Data analysis/商业数据分析  </vt:lpstr>
      <vt:lpstr>Business Data analysis/商业数据分析  </vt:lpstr>
      <vt:lpstr>Business Data analysis/商业数据分析  </vt:lpstr>
      <vt:lpstr>Business Data analysis/商业数据分析  </vt:lpstr>
      <vt:lpstr>Business Data analysis/商业数据分析  </vt:lpstr>
      <vt:lpstr>Business Data analysis/商业数据分析  </vt:lpstr>
      <vt:lpstr>PowerPoint Presentation</vt:lpstr>
      <vt:lpstr>Business Data analysis /商业数据分析  </vt:lpstr>
      <vt:lpstr>Business Data analysis /商业数据分析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课程简介</vt:lpstr>
      <vt:lpstr>PowerPoint Presentation</vt:lpstr>
      <vt:lpstr>PowerPoint Presentation</vt:lpstr>
      <vt:lpstr>PowerPoint Presentation</vt:lpstr>
      <vt:lpstr>PowerPoint Presentation</vt:lpstr>
      <vt:lpstr>课程目的：拿OFFER</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面试英语---大道至简</dc:title>
  <dc:creator>Frank Z</dc:creator>
  <cp:lastModifiedBy>Frank Z</cp:lastModifiedBy>
  <cp:revision>64</cp:revision>
  <dcterms:created xsi:type="dcterms:W3CDTF">2022-03-05T15:58:15Z</dcterms:created>
  <dcterms:modified xsi:type="dcterms:W3CDTF">2022-03-15T21:36:29Z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2022-03-05T15:58:15Z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b755fd11-79f6-449b-a04d-e691c22931c0</vt:lpwstr>
  </property>
  <property fmtid="{D5CDD505-2E9C-101B-9397-08002B2CF9AE}" pid="7" name="MSIP_Label_defa4170-0d19-0005-0004-bc88714345d2_ActionId">
    <vt:lpwstr>862916f1-d14a-4842-ad96-b0b901ee22a0</vt:lpwstr>
  </property>
  <property fmtid="{D5CDD505-2E9C-101B-9397-08002B2CF9AE}" pid="8" name="MSIP_Label_defa4170-0d19-0005-0004-bc88714345d2_ContentBits">
    <vt:lpwstr>0</vt:lpwstr>
  </property>
</Properties>
</file>